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B2_50F0187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A7_B311F20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 id="2147483670" r:id="rId4"/>
    <p:sldMasterId id="2147483754" r:id="rId5"/>
  </p:sldMasterIdLst>
  <p:notesMasterIdLst>
    <p:notesMasterId r:id="rId39"/>
  </p:notesMasterIdLst>
  <p:sldIdLst>
    <p:sldId id="377" r:id="rId6"/>
    <p:sldId id="434" r:id="rId7"/>
    <p:sldId id="379" r:id="rId8"/>
    <p:sldId id="380" r:id="rId9"/>
    <p:sldId id="274" r:id="rId10"/>
    <p:sldId id="381" r:id="rId11"/>
    <p:sldId id="382" r:id="rId12"/>
    <p:sldId id="275" r:id="rId13"/>
    <p:sldId id="423" r:id="rId14"/>
    <p:sldId id="383" r:id="rId15"/>
    <p:sldId id="276" r:id="rId16"/>
    <p:sldId id="385" r:id="rId17"/>
    <p:sldId id="278" r:id="rId18"/>
    <p:sldId id="424" r:id="rId19"/>
    <p:sldId id="386" r:id="rId20"/>
    <p:sldId id="279" r:id="rId21"/>
    <p:sldId id="387" r:id="rId22"/>
    <p:sldId id="308" r:id="rId23"/>
    <p:sldId id="309" r:id="rId24"/>
    <p:sldId id="311" r:id="rId25"/>
    <p:sldId id="312" r:id="rId26"/>
    <p:sldId id="388" r:id="rId27"/>
    <p:sldId id="395" r:id="rId28"/>
    <p:sldId id="280" r:id="rId29"/>
    <p:sldId id="436" r:id="rId30"/>
    <p:sldId id="396" r:id="rId31"/>
    <p:sldId id="389" r:id="rId32"/>
    <p:sldId id="390" r:id="rId33"/>
    <p:sldId id="391" r:id="rId34"/>
    <p:sldId id="319" r:id="rId35"/>
    <p:sldId id="392" r:id="rId36"/>
    <p:sldId id="393" r:id="rId37"/>
    <p:sldId id="39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53D77E-1949-7E44-A60F-8C3FC09D3F45}">
          <p14:sldIdLst>
            <p14:sldId id="377"/>
            <p14:sldId id="434"/>
            <p14:sldId id="379"/>
            <p14:sldId id="380"/>
            <p14:sldId id="274"/>
            <p14:sldId id="381"/>
            <p14:sldId id="382"/>
            <p14:sldId id="275"/>
            <p14:sldId id="423"/>
            <p14:sldId id="383"/>
            <p14:sldId id="276"/>
            <p14:sldId id="385"/>
            <p14:sldId id="278"/>
            <p14:sldId id="424"/>
            <p14:sldId id="386"/>
            <p14:sldId id="279"/>
            <p14:sldId id="387"/>
            <p14:sldId id="308"/>
            <p14:sldId id="309"/>
            <p14:sldId id="311"/>
            <p14:sldId id="312"/>
            <p14:sldId id="388"/>
            <p14:sldId id="395"/>
            <p14:sldId id="280"/>
            <p14:sldId id="436"/>
            <p14:sldId id="396"/>
          </p14:sldIdLst>
        </p14:section>
        <p14:section name="Optional" id="{8D82F139-6009-B54D-90F6-25CEDFCAC04E}">
          <p14:sldIdLst>
            <p14:sldId id="389"/>
            <p14:sldId id="390"/>
            <p14:sldId id="391"/>
            <p14:sldId id="319"/>
            <p14:sldId id="392"/>
            <p14:sldId id="393"/>
            <p14:sldId id="39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EFDD76-4BA8-A326-006A-1C6F2E67431F}" name="Amanda Fuller" initials="AF" userId="S::afuller@vivayic.com::f8653e58-844e-4398-9f7e-53b2c915258a" providerId="AD"/>
  <p188:author id="{F53F6DB1-409C-E3D1-D914-DAD8191801DE}" name="Lauren Millang" initials="LM" userId="QJ/LZTtrugZrugnJGUo/TUleAxkDapYKvTJKD1jZa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8DE38-A153-FBCC-50A1-AFDD64EDE7B7}" v="23" dt="2024-01-17T05:09:14.5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11" autoAdjust="0"/>
    <p:restoredTop sz="96654"/>
  </p:normalViewPr>
  <p:slideViewPr>
    <p:cSldViewPr snapToGrid="0">
      <p:cViewPr varScale="1">
        <p:scale>
          <a:sx n="60" d="100"/>
          <a:sy n="60" d="100"/>
        </p:scale>
        <p:origin x="76"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viewProps" Target="viewProps.xml"/></Relationships>
</file>

<file path=ppt/comments/modernComment_1A7_B311F20A.xml><?xml version="1.0" encoding="utf-8"?>
<p188:cmLst xmlns:a="http://schemas.openxmlformats.org/drawingml/2006/main" xmlns:r="http://schemas.openxmlformats.org/officeDocument/2006/relationships" xmlns:p188="http://schemas.microsoft.com/office/powerpoint/2018/8/main">
  <p188:cm id="{455CD913-D801-164E-BD60-226263E1F2AB}" authorId="{60EFDD76-4BA8-A326-006A-1C6F2E67431F}" created="2023-11-07T20:49:14.990">
    <ac:deMkLst xmlns:ac="http://schemas.microsoft.com/office/drawing/2013/main/command">
      <pc:docMk xmlns:pc="http://schemas.microsoft.com/office/powerpoint/2013/main/command"/>
      <pc:sldMk xmlns:pc="http://schemas.microsoft.com/office/powerpoint/2013/main/command" cId="3004297738" sldId="423"/>
      <ac:spMk id="10" creationId="{D258D230-CE18-936A-9069-691C481F0EC7}"/>
    </ac:deMkLst>
    <p188:txBody>
      <a:bodyPr/>
      <a:lstStyle/>
      <a:p>
        <a:r>
          <a:rPr lang="en-US"/>
          <a:t>Facilitator: Add QR code to your developed Padlet (or other brainstorming tool).</a:t>
        </a:r>
      </a:p>
    </p188:txBody>
  </p188:cm>
</p188:cmLst>
</file>

<file path=ppt/comments/modernComment_1B2_50F0187E.xml><?xml version="1.0" encoding="utf-8"?>
<p188:cmLst xmlns:a="http://schemas.openxmlformats.org/drawingml/2006/main" xmlns:r="http://schemas.openxmlformats.org/officeDocument/2006/relationships" xmlns:p188="http://schemas.microsoft.com/office/powerpoint/2018/8/main">
  <p188:cm id="{8E0FA56C-5E21-4629-ADCC-BB06909A8C0F}" authorId="{F53F6DB1-409C-E3D1-D914-DAD8191801DE}" created="2023-12-12T17:18:35.079">
    <ac:deMkLst xmlns:ac="http://schemas.microsoft.com/office/drawing/2013/main/command">
      <pc:docMk xmlns:pc="http://schemas.microsoft.com/office/powerpoint/2013/main/command"/>
      <pc:sldMk xmlns:pc="http://schemas.microsoft.com/office/powerpoint/2013/main/command" cId="1357912190" sldId="434"/>
      <ac:spMk id="11" creationId="{094B3B07-02FE-65BF-ED14-8F13C99D5A89}"/>
    </ac:deMkLst>
    <p188:txBody>
      <a:bodyPr/>
      <a:lstStyle/>
      <a:p>
        <a:r>
          <a:rPr lang="en-US"/>
          <a:t>TFI: You may need to adjust these expectations based on details that we do not know yet. Restroom location, where drinks are at, any other participant expectations can be added to this slide.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34E350-D8E5-7F43-B6F2-62751396871E}"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41184C-24A6-DE4C-88B5-4FB2D7689A0B}" type="slidenum">
              <a:rPr lang="en-US" smtClean="0"/>
              <a:t>‹#›</a:t>
            </a:fld>
            <a:endParaRPr lang="en-US"/>
          </a:p>
        </p:txBody>
      </p:sp>
    </p:spTree>
    <p:extLst>
      <p:ext uri="{BB962C8B-B14F-4D97-AF65-F5344CB8AC3E}">
        <p14:creationId xmlns:p14="http://schemas.microsoft.com/office/powerpoint/2010/main" val="3551509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a:t>
            </a:fld>
            <a:endParaRPr lang="en-US"/>
          </a:p>
        </p:txBody>
      </p:sp>
    </p:spTree>
    <p:extLst>
      <p:ext uri="{BB962C8B-B14F-4D97-AF65-F5344CB8AC3E}">
        <p14:creationId xmlns:p14="http://schemas.microsoft.com/office/powerpoint/2010/main" val="3400817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14</a:t>
            </a:fld>
            <a:endParaRPr lang="en-US"/>
          </a:p>
        </p:txBody>
      </p:sp>
    </p:spTree>
    <p:extLst>
      <p:ext uri="{BB962C8B-B14F-4D97-AF65-F5344CB8AC3E}">
        <p14:creationId xmlns:p14="http://schemas.microsoft.com/office/powerpoint/2010/main" val="92823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17</a:t>
            </a:fld>
            <a:endParaRPr lang="en-US"/>
          </a:p>
        </p:txBody>
      </p:sp>
    </p:spTree>
    <p:extLst>
      <p:ext uri="{BB962C8B-B14F-4D97-AF65-F5344CB8AC3E}">
        <p14:creationId xmlns:p14="http://schemas.microsoft.com/office/powerpoint/2010/main" val="1846412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18</a:t>
            </a:fld>
            <a:endParaRPr lang="en-US"/>
          </a:p>
        </p:txBody>
      </p:sp>
    </p:spTree>
    <p:extLst>
      <p:ext uri="{BB962C8B-B14F-4D97-AF65-F5344CB8AC3E}">
        <p14:creationId xmlns:p14="http://schemas.microsoft.com/office/powerpoint/2010/main" val="3526176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ends at 1:27 </a:t>
            </a:r>
          </a:p>
        </p:txBody>
      </p:sp>
      <p:sp>
        <p:nvSpPr>
          <p:cNvPr id="4" name="Slide Number Placeholder 3"/>
          <p:cNvSpPr>
            <a:spLocks noGrp="1"/>
          </p:cNvSpPr>
          <p:nvPr>
            <p:ph type="sldNum" sz="quarter" idx="5"/>
          </p:nvPr>
        </p:nvSpPr>
        <p:spPr/>
        <p:txBody>
          <a:bodyPr/>
          <a:lstStyle/>
          <a:p>
            <a:fld id="{3F20F2CA-B16B-C940-9D3F-E552492B5CAE}" type="slidenum">
              <a:rPr lang="en-US" smtClean="0"/>
              <a:t>20</a:t>
            </a:fld>
            <a:endParaRPr lang="en-US"/>
          </a:p>
        </p:txBody>
      </p:sp>
    </p:spTree>
    <p:extLst>
      <p:ext uri="{BB962C8B-B14F-4D97-AF65-F5344CB8AC3E}">
        <p14:creationId xmlns:p14="http://schemas.microsoft.com/office/powerpoint/2010/main" val="419555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21</a:t>
            </a:fld>
            <a:endParaRPr lang="en-US"/>
          </a:p>
        </p:txBody>
      </p:sp>
    </p:spTree>
    <p:extLst>
      <p:ext uri="{BB962C8B-B14F-4D97-AF65-F5344CB8AC3E}">
        <p14:creationId xmlns:p14="http://schemas.microsoft.com/office/powerpoint/2010/main" val="3630560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22</a:t>
            </a:fld>
            <a:endParaRPr lang="en-US"/>
          </a:p>
        </p:txBody>
      </p:sp>
    </p:spTree>
    <p:extLst>
      <p:ext uri="{BB962C8B-B14F-4D97-AF65-F5344CB8AC3E}">
        <p14:creationId xmlns:p14="http://schemas.microsoft.com/office/powerpoint/2010/main" val="2785449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23</a:t>
            </a:fld>
            <a:endParaRPr lang="en-US"/>
          </a:p>
        </p:txBody>
      </p:sp>
    </p:spTree>
    <p:extLst>
      <p:ext uri="{BB962C8B-B14F-4D97-AF65-F5344CB8AC3E}">
        <p14:creationId xmlns:p14="http://schemas.microsoft.com/office/powerpoint/2010/main" val="733577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26</a:t>
            </a:fld>
            <a:endParaRPr lang="en-US"/>
          </a:p>
        </p:txBody>
      </p:sp>
    </p:spTree>
    <p:extLst>
      <p:ext uri="{BB962C8B-B14F-4D97-AF65-F5344CB8AC3E}">
        <p14:creationId xmlns:p14="http://schemas.microsoft.com/office/powerpoint/2010/main" val="84036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27</a:t>
            </a:fld>
            <a:endParaRPr lang="en-US"/>
          </a:p>
        </p:txBody>
      </p:sp>
    </p:spTree>
    <p:extLst>
      <p:ext uri="{BB962C8B-B14F-4D97-AF65-F5344CB8AC3E}">
        <p14:creationId xmlns:p14="http://schemas.microsoft.com/office/powerpoint/2010/main" val="1162518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has animations.</a:t>
            </a:r>
          </a:p>
        </p:txBody>
      </p:sp>
      <p:sp>
        <p:nvSpPr>
          <p:cNvPr id="4" name="Slide Number Placeholder 3"/>
          <p:cNvSpPr>
            <a:spLocks noGrp="1"/>
          </p:cNvSpPr>
          <p:nvPr>
            <p:ph type="sldNum" sz="quarter" idx="5"/>
          </p:nvPr>
        </p:nvSpPr>
        <p:spPr/>
        <p:txBody>
          <a:bodyPr/>
          <a:lstStyle/>
          <a:p>
            <a:fld id="{3F20F2CA-B16B-C940-9D3F-E552492B5CAE}" type="slidenum">
              <a:rPr lang="en-US" smtClean="0"/>
              <a:t>28</a:t>
            </a:fld>
            <a:endParaRPr lang="en-US"/>
          </a:p>
        </p:txBody>
      </p:sp>
    </p:spTree>
    <p:extLst>
      <p:ext uri="{BB962C8B-B14F-4D97-AF65-F5344CB8AC3E}">
        <p14:creationId xmlns:p14="http://schemas.microsoft.com/office/powerpoint/2010/main" val="3666077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a:t>
            </a:fld>
            <a:endParaRPr lang="en-US"/>
          </a:p>
        </p:txBody>
      </p:sp>
    </p:spTree>
    <p:extLst>
      <p:ext uri="{BB962C8B-B14F-4D97-AF65-F5344CB8AC3E}">
        <p14:creationId xmlns:p14="http://schemas.microsoft.com/office/powerpoint/2010/main" val="3849043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29</a:t>
            </a:fld>
            <a:endParaRPr lang="en-US"/>
          </a:p>
        </p:txBody>
      </p:sp>
    </p:spTree>
    <p:extLst>
      <p:ext uri="{BB962C8B-B14F-4D97-AF65-F5344CB8AC3E}">
        <p14:creationId xmlns:p14="http://schemas.microsoft.com/office/powerpoint/2010/main" val="593547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30</a:t>
            </a:fld>
            <a:endParaRPr lang="en-US"/>
          </a:p>
        </p:txBody>
      </p:sp>
    </p:spTree>
    <p:extLst>
      <p:ext uri="{BB962C8B-B14F-4D97-AF65-F5344CB8AC3E}">
        <p14:creationId xmlns:p14="http://schemas.microsoft.com/office/powerpoint/2010/main" val="2784959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31</a:t>
            </a:fld>
            <a:endParaRPr lang="en-US"/>
          </a:p>
        </p:txBody>
      </p:sp>
    </p:spTree>
    <p:extLst>
      <p:ext uri="{BB962C8B-B14F-4D97-AF65-F5344CB8AC3E}">
        <p14:creationId xmlns:p14="http://schemas.microsoft.com/office/powerpoint/2010/main" val="1561105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32</a:t>
            </a:fld>
            <a:endParaRPr lang="en-US"/>
          </a:p>
        </p:txBody>
      </p:sp>
    </p:spTree>
    <p:extLst>
      <p:ext uri="{BB962C8B-B14F-4D97-AF65-F5344CB8AC3E}">
        <p14:creationId xmlns:p14="http://schemas.microsoft.com/office/powerpoint/2010/main" val="1057362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33</a:t>
            </a:fld>
            <a:endParaRPr lang="en-US"/>
          </a:p>
        </p:txBody>
      </p:sp>
    </p:spTree>
    <p:extLst>
      <p:ext uri="{BB962C8B-B14F-4D97-AF65-F5344CB8AC3E}">
        <p14:creationId xmlns:p14="http://schemas.microsoft.com/office/powerpoint/2010/main" val="2479833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Leaders</a:t>
            </a:r>
          </a:p>
          <a:p>
            <a:r>
              <a:rPr lang="en-US" dirty="0"/>
              <a:t>5 minutes </a:t>
            </a:r>
          </a:p>
          <a:p>
            <a:endParaRPr lang="en-US" sz="1800" b="0" i="0" dirty="0">
              <a:solidFill>
                <a:srgbClr val="000000"/>
              </a:solidFill>
              <a:effectLst/>
              <a:latin typeface="Open Sans" panose="020B0606030504020204" pitchFamily="34" charset="0"/>
            </a:endParaRPr>
          </a:p>
          <a:p>
            <a:r>
              <a:rPr lang="en-US" sz="1800" b="0" i="0" dirty="0">
                <a:solidFill>
                  <a:srgbClr val="000000"/>
                </a:solidFill>
                <a:effectLst/>
                <a:latin typeface="Open Sans" panose="020B0606030504020204" pitchFamily="34" charset="0"/>
              </a:rPr>
              <a:t>Do: Facilitate a large group rock-paper-scissors tournament. Participants will play against each other. If they lose, the losing person “joins” the winning person’s team as a cheerleader and accompanies them as they continue in the tournament, until there are only two people/two teams left. After declaring a winner, participants can return to their seats.</a:t>
            </a:r>
          </a:p>
          <a:p>
            <a:endParaRPr lang="en-US" sz="1800" b="0" i="0" dirty="0">
              <a:solidFill>
                <a:srgbClr val="000000"/>
              </a:solidFill>
              <a:effectLst/>
              <a:latin typeface="Open Sans" panose="020B0606030504020204" pitchFamily="34" charset="0"/>
            </a:endParaRPr>
          </a:p>
          <a:p>
            <a:r>
              <a:rPr lang="en-US" sz="1800" b="0" i="0" dirty="0">
                <a:solidFill>
                  <a:srgbClr val="000000"/>
                </a:solidFill>
                <a:effectLst/>
                <a:latin typeface="Open Sans" panose="020B0606030504020204" pitchFamily="34" charset="0"/>
              </a:rPr>
              <a:t>Say: </a:t>
            </a:r>
            <a:r>
              <a:rPr lang="en-US" sz="1800" b="0" i="1" dirty="0">
                <a:solidFill>
                  <a:srgbClr val="000000"/>
                </a:solidFill>
                <a:effectLst/>
                <a:latin typeface="Open Sans ExtraBold" panose="020B0606030504020204" pitchFamily="34" charset="0"/>
              </a:rPr>
              <a:t>One of the unique qualities of the rock-paper-scissors game is that every action can be both a trump and a turkey. It's circular—the winning action you had last time wont’ guarantee a winning action this time.</a:t>
            </a:r>
            <a:endParaRPr lang="en-US" sz="1800" b="0" i="0" dirty="0">
              <a:solidFill>
                <a:srgbClr val="000000"/>
              </a:solidFill>
              <a:effectLst/>
              <a:latin typeface="Open Sans" panose="020B0606030504020204" pitchFamily="34" charset="0"/>
            </a:endParaRPr>
          </a:p>
          <a:p>
            <a:endParaRPr lang="en-US" sz="1800" b="0" i="0" dirty="0">
              <a:solidFill>
                <a:srgbClr val="000000"/>
              </a:solidFill>
              <a:effectLst/>
              <a:latin typeface="Open Sans" panose="020B0606030504020204" pitchFamily="34" charset="0"/>
            </a:endParaRPr>
          </a:p>
          <a:p>
            <a:r>
              <a:rPr lang="en-US" sz="1800" b="0" i="0" dirty="0">
                <a:solidFill>
                  <a:srgbClr val="000000"/>
                </a:solidFill>
                <a:effectLst/>
                <a:latin typeface="Open Sans" panose="020B0606030504020204" pitchFamily="34" charset="0"/>
              </a:rPr>
              <a:t>Say: </a:t>
            </a:r>
            <a:r>
              <a:rPr lang="en-US" sz="1800" b="0" i="1" dirty="0">
                <a:solidFill>
                  <a:srgbClr val="000000"/>
                </a:solidFill>
                <a:effectLst/>
                <a:latin typeface="Open Sans ExtraBold" panose="020B0606030504020204" pitchFamily="34" charset="0"/>
              </a:rPr>
              <a:t>Leadership is a lot like that too. Instead of rock-paper-scissors, imagine this was Leader, Manager, or Coach. </a:t>
            </a:r>
            <a:r>
              <a:rPr lang="en-US" sz="1800" b="0" i="0" dirty="0">
                <a:solidFill>
                  <a:srgbClr val="000000"/>
                </a:solidFill>
                <a:effectLst/>
                <a:latin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3</a:t>
            </a:fld>
            <a:endParaRPr lang="en-US"/>
          </a:p>
        </p:txBody>
      </p:sp>
    </p:spTree>
    <p:extLst>
      <p:ext uri="{BB962C8B-B14F-4D97-AF65-F5344CB8AC3E}">
        <p14:creationId xmlns:p14="http://schemas.microsoft.com/office/powerpoint/2010/main" val="2515929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4</a:t>
            </a:fld>
            <a:endParaRPr lang="en-US"/>
          </a:p>
        </p:txBody>
      </p:sp>
    </p:spTree>
    <p:extLst>
      <p:ext uri="{BB962C8B-B14F-4D97-AF65-F5344CB8AC3E}">
        <p14:creationId xmlns:p14="http://schemas.microsoft.com/office/powerpoint/2010/main" val="1209170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6</a:t>
            </a:fld>
            <a:endParaRPr lang="en-US"/>
          </a:p>
        </p:txBody>
      </p:sp>
    </p:spTree>
    <p:extLst>
      <p:ext uri="{BB962C8B-B14F-4D97-AF65-F5344CB8AC3E}">
        <p14:creationId xmlns:p14="http://schemas.microsoft.com/office/powerpoint/2010/main" val="6774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7</a:t>
            </a:fld>
            <a:endParaRPr lang="en-US"/>
          </a:p>
        </p:txBody>
      </p:sp>
    </p:spTree>
    <p:extLst>
      <p:ext uri="{BB962C8B-B14F-4D97-AF65-F5344CB8AC3E}">
        <p14:creationId xmlns:p14="http://schemas.microsoft.com/office/powerpoint/2010/main" val="940099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1200" b="0" i="0" u="none" strike="noStrike" cap="none" normalizeH="0" baseline="0" dirty="0">
              <a:ln>
                <a:noFill/>
              </a:ln>
              <a:solidFill>
                <a:schemeClr val="tx1"/>
              </a:solidFill>
              <a:effectLst/>
              <a:latin typeface="Yrsa" panose="02020503060400000000" pitchFamily="18" charset="77"/>
            </a:endParaRPr>
          </a:p>
        </p:txBody>
      </p:sp>
      <p:sp>
        <p:nvSpPr>
          <p:cNvPr id="4" name="Slide Number Placeholder 3"/>
          <p:cNvSpPr>
            <a:spLocks noGrp="1"/>
          </p:cNvSpPr>
          <p:nvPr>
            <p:ph type="sldNum" sz="quarter" idx="5"/>
          </p:nvPr>
        </p:nvSpPr>
        <p:spPr/>
        <p:txBody>
          <a:bodyPr/>
          <a:lstStyle/>
          <a:p>
            <a:fld id="{3F20F2CA-B16B-C940-9D3F-E552492B5CAE}" type="slidenum">
              <a:rPr lang="en-US" smtClean="0"/>
              <a:t>9</a:t>
            </a:fld>
            <a:endParaRPr lang="en-US"/>
          </a:p>
        </p:txBody>
      </p:sp>
    </p:spTree>
    <p:extLst>
      <p:ext uri="{BB962C8B-B14F-4D97-AF65-F5344CB8AC3E}">
        <p14:creationId xmlns:p14="http://schemas.microsoft.com/office/powerpoint/2010/main" val="211741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10</a:t>
            </a:fld>
            <a:endParaRPr lang="en-US"/>
          </a:p>
        </p:txBody>
      </p:sp>
    </p:spTree>
    <p:extLst>
      <p:ext uri="{BB962C8B-B14F-4D97-AF65-F5344CB8AC3E}">
        <p14:creationId xmlns:p14="http://schemas.microsoft.com/office/powerpoint/2010/main" val="407160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Play 5:59 – 8:36 </a:t>
            </a:r>
          </a:p>
          <a:p>
            <a:endParaRPr lang="en-US" dirty="0"/>
          </a:p>
        </p:txBody>
      </p:sp>
      <p:sp>
        <p:nvSpPr>
          <p:cNvPr id="4" name="Slide Number Placeholder 3"/>
          <p:cNvSpPr>
            <a:spLocks noGrp="1"/>
          </p:cNvSpPr>
          <p:nvPr>
            <p:ph type="sldNum" sz="quarter" idx="5"/>
          </p:nvPr>
        </p:nvSpPr>
        <p:spPr/>
        <p:txBody>
          <a:bodyPr/>
          <a:lstStyle/>
          <a:p>
            <a:fld id="{3F20F2CA-B16B-C940-9D3F-E552492B5CAE}" type="slidenum">
              <a:rPr lang="en-US" smtClean="0"/>
              <a:t>12</a:t>
            </a:fld>
            <a:endParaRPr lang="en-US"/>
          </a:p>
        </p:txBody>
      </p:sp>
    </p:spTree>
    <p:extLst>
      <p:ext uri="{BB962C8B-B14F-4D97-AF65-F5344CB8AC3E}">
        <p14:creationId xmlns:p14="http://schemas.microsoft.com/office/powerpoint/2010/main" val="888607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8.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1E33-C0D6-1556-0719-2BC8D6999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3142A5-C0FE-9551-1636-50E45021E1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0E0845-4FDA-F846-180B-4CF9DC104FAB}"/>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5D36FA88-D234-5208-4A36-D9CCA687F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6AB0DB-0EE4-C1F8-0E08-81275036D2DD}"/>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2144763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9B5F-1D65-4E99-CC37-5065A427E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0024A1-A46F-9D48-660C-0A336AE01C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222AF0-1ACD-2108-220E-B284055CD162}"/>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F386FF49-160C-D921-9BA1-FEA44AE1E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0603-48F4-C1B5-FBE0-6DB528511D36}"/>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3236121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679E8-24A0-F2E1-21AF-D44DF1CEFE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967490-1DA6-8904-D1C4-CA1E4E909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1D3C0-3731-1D6B-491A-8BC202768081}"/>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EC1971B3-222F-4B63-CBBF-E73B8D9C1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3D89F-A92F-8BA5-845A-65A7884569CA}"/>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4055041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ACBDD7-6ACA-6E6F-0D3B-35137EB447A0}"/>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ABC9615-C122-04E2-EDB5-BFDA9521F283}"/>
              </a:ext>
            </a:extLst>
          </p:cNvPr>
          <p:cNvPicPr>
            <a:picLocks noChangeAspect="1"/>
          </p:cNvPicPr>
          <p:nvPr userDrawn="1"/>
        </p:nvPicPr>
        <p:blipFill>
          <a:blip r:embed="rId2"/>
          <a:srcRect t="9510" b="9510"/>
          <a:stretch/>
        </p:blipFill>
        <p:spPr>
          <a:xfrm>
            <a:off x="672569" y="639007"/>
            <a:ext cx="11519431" cy="6218993"/>
          </a:xfrm>
          <a:prstGeom prst="rect">
            <a:avLst/>
          </a:prstGeom>
        </p:spPr>
      </p:pic>
      <p:sp>
        <p:nvSpPr>
          <p:cNvPr id="14" name="Rectangle 13">
            <a:extLst>
              <a:ext uri="{FF2B5EF4-FFF2-40B4-BE49-F238E27FC236}">
                <a16:creationId xmlns:a16="http://schemas.microsoft.com/office/drawing/2014/main" id="{9914DA8C-4EF1-7398-7D02-DCB3E6E401E2}"/>
              </a:ext>
            </a:extLst>
          </p:cNvPr>
          <p:cNvSpPr/>
          <p:nvPr userDrawn="1"/>
        </p:nvSpPr>
        <p:spPr>
          <a:xfrm>
            <a:off x="1311966" y="0"/>
            <a:ext cx="3878344" cy="5173994"/>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E9F396E9-BCCD-7FE7-80A2-AA411A44D9FB}"/>
              </a:ext>
            </a:extLst>
          </p:cNvPr>
          <p:cNvPicPr>
            <a:picLocks noChangeAspect="1"/>
          </p:cNvPicPr>
          <p:nvPr userDrawn="1"/>
        </p:nvPicPr>
        <p:blipFill>
          <a:blip r:embed="rId3"/>
          <a:stretch>
            <a:fillRect/>
          </a:stretch>
        </p:blipFill>
        <p:spPr>
          <a:xfrm>
            <a:off x="1311967" y="5021642"/>
            <a:ext cx="3878344" cy="152351"/>
          </a:xfrm>
          <a:prstGeom prst="rect">
            <a:avLst/>
          </a:prstGeom>
        </p:spPr>
      </p:pic>
      <p:sp>
        <p:nvSpPr>
          <p:cNvPr id="31" name="Text Placeholder 30">
            <a:extLst>
              <a:ext uri="{FF2B5EF4-FFF2-40B4-BE49-F238E27FC236}">
                <a16:creationId xmlns:a16="http://schemas.microsoft.com/office/drawing/2014/main" id="{16310008-6742-6FB3-436C-60E95B1B64C8}"/>
              </a:ext>
            </a:extLst>
          </p:cNvPr>
          <p:cNvSpPr>
            <a:spLocks noGrp="1"/>
          </p:cNvSpPr>
          <p:nvPr>
            <p:ph type="body" sz="quarter" idx="13" hasCustomPrompt="1"/>
          </p:nvPr>
        </p:nvSpPr>
        <p:spPr>
          <a:xfrm>
            <a:off x="1512116" y="1351722"/>
            <a:ext cx="3663950" cy="1143000"/>
          </a:xfrm>
        </p:spPr>
        <p:txBody>
          <a:bodyPr/>
          <a:lstStyle>
            <a:lvl1pPr marL="0" indent="0" algn="ctr">
              <a:buNone/>
              <a:defRPr b="1" i="0">
                <a:solidFill>
                  <a:schemeClr val="bg1"/>
                </a:solidFill>
                <a:latin typeface="Yrsa" panose="020D0000000400000000" pitchFamily="34" charset="0"/>
              </a:defRPr>
            </a:lvl1pPr>
          </a:lstStyle>
          <a:p>
            <a:pPr lvl="0"/>
            <a:r>
              <a:rPr lang="en-US" dirty="0"/>
              <a:t>Title</a:t>
            </a:r>
          </a:p>
        </p:txBody>
      </p:sp>
      <p:sp>
        <p:nvSpPr>
          <p:cNvPr id="34" name="Text Placeholder 33">
            <a:extLst>
              <a:ext uri="{FF2B5EF4-FFF2-40B4-BE49-F238E27FC236}">
                <a16:creationId xmlns:a16="http://schemas.microsoft.com/office/drawing/2014/main" id="{4390EC35-4360-660B-37F8-03CD15AB2EEF}"/>
              </a:ext>
            </a:extLst>
          </p:cNvPr>
          <p:cNvSpPr>
            <a:spLocks noGrp="1"/>
          </p:cNvSpPr>
          <p:nvPr>
            <p:ph type="body" sz="quarter" idx="14" hasCustomPrompt="1"/>
          </p:nvPr>
        </p:nvSpPr>
        <p:spPr>
          <a:xfrm>
            <a:off x="1498600" y="3001617"/>
            <a:ext cx="3600450" cy="1460846"/>
          </a:xfrm>
        </p:spPr>
        <p:txBody>
          <a:bodyPr>
            <a:normAutofit/>
          </a:bodyPr>
          <a:lstStyle>
            <a:lvl1pPr marL="0" indent="0">
              <a:buNone/>
              <a:defRPr sz="1800">
                <a:solidFill>
                  <a:schemeClr val="bg1"/>
                </a:solidFill>
              </a:defRPr>
            </a:lvl1pPr>
          </a:lstStyle>
          <a:p>
            <a:pPr lvl="0"/>
            <a:r>
              <a:rPr lang="en-US" dirty="0"/>
              <a:t>Subtitle</a:t>
            </a:r>
          </a:p>
        </p:txBody>
      </p:sp>
    </p:spTree>
    <p:extLst>
      <p:ext uri="{BB962C8B-B14F-4D97-AF65-F5344CB8AC3E}">
        <p14:creationId xmlns:p14="http://schemas.microsoft.com/office/powerpoint/2010/main" val="1526557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8F19F88-D213-0E60-70A8-2085683A2CE8}"/>
              </a:ext>
            </a:extLst>
          </p:cNvPr>
          <p:cNvSpPr/>
          <p:nvPr userDrawn="1"/>
        </p:nvSpPr>
        <p:spPr>
          <a:xfrm>
            <a:off x="0" y="0"/>
            <a:ext cx="4963886"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ED7C053-0B48-E7B0-A884-AD910B42036A}"/>
              </a:ext>
            </a:extLst>
          </p:cNvPr>
          <p:cNvSpPr>
            <a:spLocks noGrp="1"/>
          </p:cNvSpPr>
          <p:nvPr>
            <p:ph type="body" sz="quarter" idx="10" hasCustomPrompt="1"/>
          </p:nvPr>
        </p:nvSpPr>
        <p:spPr>
          <a:xfrm>
            <a:off x="742122" y="2412248"/>
            <a:ext cx="609600" cy="522287"/>
          </a:xfrm>
        </p:spPr>
        <p:txBody>
          <a:bodyPr/>
          <a:lstStyle>
            <a:lvl1pPr marL="0" indent="0">
              <a:buNone/>
              <a:defRPr>
                <a:solidFill>
                  <a:srgbClr val="F7F7F7"/>
                </a:solidFill>
              </a:defRPr>
            </a:lvl1pPr>
          </a:lstStyle>
          <a:p>
            <a:pPr lvl="0"/>
            <a:r>
              <a:rPr lang="en-US" dirty="0"/>
              <a:t>01</a:t>
            </a:r>
          </a:p>
        </p:txBody>
      </p:sp>
      <p:sp>
        <p:nvSpPr>
          <p:cNvPr id="13" name="Text Placeholder 12">
            <a:extLst>
              <a:ext uri="{FF2B5EF4-FFF2-40B4-BE49-F238E27FC236}">
                <a16:creationId xmlns:a16="http://schemas.microsoft.com/office/drawing/2014/main" id="{F3397E50-8975-F046-2E15-229C00789DB4}"/>
              </a:ext>
            </a:extLst>
          </p:cNvPr>
          <p:cNvSpPr>
            <a:spLocks noGrp="1"/>
          </p:cNvSpPr>
          <p:nvPr>
            <p:ph type="body" sz="quarter" idx="11"/>
          </p:nvPr>
        </p:nvSpPr>
        <p:spPr>
          <a:xfrm>
            <a:off x="742122" y="3533155"/>
            <a:ext cx="4021466" cy="1123122"/>
          </a:xfrm>
        </p:spPr>
        <p:txBody>
          <a:bodyPr>
            <a:noAutofit/>
          </a:bodyPr>
          <a:lstStyle>
            <a:lvl1pPr marL="0" indent="0">
              <a:buNone/>
              <a:defRPr sz="3600" b="1" i="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stStyle>
          <a:p>
            <a:pPr lvl="0"/>
            <a:endParaRPr lang="en-US" dirty="0"/>
          </a:p>
        </p:txBody>
      </p:sp>
      <p:sp>
        <p:nvSpPr>
          <p:cNvPr id="15" name="Text Placeholder 14">
            <a:extLst>
              <a:ext uri="{FF2B5EF4-FFF2-40B4-BE49-F238E27FC236}">
                <a16:creationId xmlns:a16="http://schemas.microsoft.com/office/drawing/2014/main" id="{3E52426D-37C3-4D5F-28A3-531897C66C1F}"/>
              </a:ext>
            </a:extLst>
          </p:cNvPr>
          <p:cNvSpPr>
            <a:spLocks noGrp="1"/>
          </p:cNvSpPr>
          <p:nvPr>
            <p:ph type="body" sz="quarter" idx="12"/>
          </p:nvPr>
        </p:nvSpPr>
        <p:spPr>
          <a:xfrm>
            <a:off x="742123" y="4929050"/>
            <a:ext cx="4021466" cy="1280489"/>
          </a:xfrm>
        </p:spPr>
        <p:txBody>
          <a:bodyPr>
            <a:normAutofit/>
          </a:bodyPr>
          <a:lstStyle>
            <a:lvl1pPr marL="0" indent="0">
              <a:lnSpc>
                <a:spcPct val="100000"/>
              </a:lnSpc>
              <a:spcBef>
                <a:spcPts val="0"/>
              </a:spcBef>
              <a:buNone/>
              <a:defRPr sz="1800">
                <a:solidFill>
                  <a:srgbClr val="F7F7F7"/>
                </a:solidFill>
              </a:defRPr>
            </a:lvl1pPr>
          </a:lstStyle>
          <a:p>
            <a:pPr lvl="0"/>
            <a:endParaRPr lang="en-US" dirty="0"/>
          </a:p>
        </p:txBody>
      </p:sp>
      <p:sp>
        <p:nvSpPr>
          <p:cNvPr id="2" name="Rectangle 1">
            <a:extLst>
              <a:ext uri="{FF2B5EF4-FFF2-40B4-BE49-F238E27FC236}">
                <a16:creationId xmlns:a16="http://schemas.microsoft.com/office/drawing/2014/main" id="{208CFE11-2937-6035-B870-1900AAC984B3}"/>
              </a:ext>
            </a:extLst>
          </p:cNvPr>
          <p:cNvSpPr/>
          <p:nvPr userDrawn="1"/>
        </p:nvSpPr>
        <p:spPr>
          <a:xfrm>
            <a:off x="4963886" y="0"/>
            <a:ext cx="7228114"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2782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hasCustomPrompt="1"/>
          </p:nvPr>
        </p:nvSpPr>
        <p:spPr>
          <a:xfrm>
            <a:off x="2429691" y="365125"/>
            <a:ext cx="8924108" cy="1325563"/>
          </a:xfrm>
        </p:spPr>
        <p:txBody>
          <a:bodyPr/>
          <a:lstStyle>
            <a:lvl1pPr>
              <a:defRPr>
                <a:solidFill>
                  <a:schemeClr val="bg1"/>
                </a:solidFill>
              </a:defRPr>
            </a:lvl1pPr>
          </a:lstStyle>
          <a:p>
            <a:r>
              <a:rPr lang="en-US" dirty="0"/>
              <a:t>Slide Title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E540388-8627-2032-B795-C72DDAC3A85A}"/>
              </a:ext>
            </a:extLst>
          </p:cNvPr>
          <p:cNvPicPr>
            <a:picLocks noChangeAspect="1"/>
          </p:cNvPicPr>
          <p:nvPr userDrawn="1"/>
        </p:nvPicPr>
        <p:blipFill>
          <a:blip r:embed="rId2"/>
          <a:stretch>
            <a:fillRect/>
          </a:stretch>
        </p:blipFill>
        <p:spPr>
          <a:xfrm>
            <a:off x="546652" y="586340"/>
            <a:ext cx="1766957" cy="1104348"/>
          </a:xfrm>
          <a:prstGeom prst="rect">
            <a:avLst/>
          </a:prstGeom>
        </p:spPr>
      </p:pic>
    </p:spTree>
    <p:extLst>
      <p:ext uri="{BB962C8B-B14F-4D97-AF65-F5344CB8AC3E}">
        <p14:creationId xmlns:p14="http://schemas.microsoft.com/office/powerpoint/2010/main" val="2535963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838200" y="295162"/>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8183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85FBF91-9382-63BD-D119-D1FBE955FF1D}"/>
              </a:ext>
            </a:extLst>
          </p:cNvPr>
          <p:cNvSpPr>
            <a:spLocks noGrp="1"/>
          </p:cNvSpPr>
          <p:nvPr>
            <p:ph type="body" sz="quarter" idx="10" hasCustomPrompt="1"/>
          </p:nvPr>
        </p:nvSpPr>
        <p:spPr>
          <a:xfrm>
            <a:off x="655638"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0" name="Text Placeholder 9">
            <a:extLst>
              <a:ext uri="{FF2B5EF4-FFF2-40B4-BE49-F238E27FC236}">
                <a16:creationId xmlns:a16="http://schemas.microsoft.com/office/drawing/2014/main" id="{1651EFDD-9158-95B5-C0D7-83A449FB2BB5}"/>
              </a:ext>
            </a:extLst>
          </p:cNvPr>
          <p:cNvSpPr>
            <a:spLocks noGrp="1"/>
          </p:cNvSpPr>
          <p:nvPr>
            <p:ph type="body" sz="quarter" idx="11"/>
          </p:nvPr>
        </p:nvSpPr>
        <p:spPr>
          <a:xfrm>
            <a:off x="655638"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sp>
        <p:nvSpPr>
          <p:cNvPr id="15" name="Text Placeholder 7">
            <a:extLst>
              <a:ext uri="{FF2B5EF4-FFF2-40B4-BE49-F238E27FC236}">
                <a16:creationId xmlns:a16="http://schemas.microsoft.com/office/drawing/2014/main" id="{946518E8-1270-9AA7-C4C1-896C11E6AD8F}"/>
              </a:ext>
            </a:extLst>
          </p:cNvPr>
          <p:cNvSpPr>
            <a:spLocks noGrp="1"/>
          </p:cNvSpPr>
          <p:nvPr>
            <p:ph type="body" sz="quarter" idx="13" hasCustomPrompt="1"/>
          </p:nvPr>
        </p:nvSpPr>
        <p:spPr>
          <a:xfrm>
            <a:off x="655638" y="380999"/>
            <a:ext cx="11013766" cy="1133475"/>
          </a:xfrm>
        </p:spPr>
        <p:txBody>
          <a:bodyPr anchor="ctr">
            <a:normAutofit/>
          </a:bodyPr>
          <a:lstStyle>
            <a:lvl1pPr marL="0" indent="0">
              <a:buNone/>
              <a:defRPr sz="44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6" name="Text Placeholder 7">
            <a:extLst>
              <a:ext uri="{FF2B5EF4-FFF2-40B4-BE49-F238E27FC236}">
                <a16:creationId xmlns:a16="http://schemas.microsoft.com/office/drawing/2014/main" id="{BD7B28D0-0426-9572-770A-F66883D3B8CA}"/>
              </a:ext>
            </a:extLst>
          </p:cNvPr>
          <p:cNvSpPr>
            <a:spLocks noGrp="1"/>
          </p:cNvSpPr>
          <p:nvPr>
            <p:ph type="body" sz="quarter" idx="14" hasCustomPrompt="1"/>
          </p:nvPr>
        </p:nvSpPr>
        <p:spPr>
          <a:xfrm>
            <a:off x="6702117" y="1855030"/>
            <a:ext cx="4967287" cy="1133475"/>
          </a:xfrm>
        </p:spPr>
        <p:txBody>
          <a:bodyPr anchor="ctr">
            <a:normAutofit/>
          </a:bodyPr>
          <a:lstStyle>
            <a:lvl1pPr marL="0" indent="0">
              <a:buNone/>
              <a:defRPr sz="3200" b="1" i="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Title</a:t>
            </a:r>
          </a:p>
        </p:txBody>
      </p:sp>
      <p:sp>
        <p:nvSpPr>
          <p:cNvPr id="17" name="Text Placeholder 9">
            <a:extLst>
              <a:ext uri="{FF2B5EF4-FFF2-40B4-BE49-F238E27FC236}">
                <a16:creationId xmlns:a16="http://schemas.microsoft.com/office/drawing/2014/main" id="{58989A50-70A1-1856-7C7C-1F2EE5068413}"/>
              </a:ext>
            </a:extLst>
          </p:cNvPr>
          <p:cNvSpPr>
            <a:spLocks noGrp="1"/>
          </p:cNvSpPr>
          <p:nvPr>
            <p:ph type="body" sz="quarter" idx="15"/>
          </p:nvPr>
        </p:nvSpPr>
        <p:spPr>
          <a:xfrm>
            <a:off x="6702117" y="2989263"/>
            <a:ext cx="4967287" cy="2921000"/>
          </a:xfrm>
        </p:spPr>
        <p:txBody>
          <a:bodyPr>
            <a:normAutofit/>
          </a:bodyPr>
          <a:lstStyle>
            <a:lvl1pPr>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a:t>
            </a:r>
          </a:p>
          <a:p>
            <a:pPr lvl="0"/>
            <a:endParaRPr lang="en-US" dirty="0"/>
          </a:p>
        </p:txBody>
      </p:sp>
      <p:pic>
        <p:nvPicPr>
          <p:cNvPr id="2" name="Picture 1">
            <a:extLst>
              <a:ext uri="{FF2B5EF4-FFF2-40B4-BE49-F238E27FC236}">
                <a16:creationId xmlns:a16="http://schemas.microsoft.com/office/drawing/2014/main" id="{0F67AE4D-9293-B241-0F1E-0A597639B20C}"/>
              </a:ext>
            </a:extLst>
          </p:cNvPr>
          <p:cNvPicPr>
            <a:picLocks noChangeAspect="1"/>
          </p:cNvPicPr>
          <p:nvPr userDrawn="1"/>
        </p:nvPicPr>
        <p:blipFill>
          <a:blip r:embed="rId2">
            <a:alphaModFix amt="50000"/>
          </a:blip>
          <a:stretch>
            <a:fillRect/>
          </a:stretch>
        </p:blipFill>
        <p:spPr>
          <a:xfrm>
            <a:off x="8885584" y="-296168"/>
            <a:ext cx="3714712" cy="2321696"/>
          </a:xfrm>
          <a:prstGeom prst="rect">
            <a:avLst/>
          </a:prstGeom>
        </p:spPr>
      </p:pic>
    </p:spTree>
    <p:extLst>
      <p:ext uri="{BB962C8B-B14F-4D97-AF65-F5344CB8AC3E}">
        <p14:creationId xmlns:p14="http://schemas.microsoft.com/office/powerpoint/2010/main" val="2282653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Content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202B0F-5103-C024-B56F-B1EEDD70075C}"/>
              </a:ext>
            </a:extLst>
          </p:cNvPr>
          <p:cNvSpPr/>
          <p:nvPr userDrawn="1"/>
        </p:nvSpPr>
        <p:spPr>
          <a:xfrm>
            <a:off x="0" y="0"/>
            <a:ext cx="12192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4B6522-0A10-0996-2CEF-060423E8B5E8}"/>
              </a:ext>
            </a:extLst>
          </p:cNvPr>
          <p:cNvSpPr>
            <a:spLocks noGrp="1"/>
          </p:cNvSpPr>
          <p:nvPr>
            <p:ph type="title"/>
          </p:nvPr>
        </p:nvSpPr>
        <p:spPr>
          <a:xfrm>
            <a:off x="2403566" y="365125"/>
            <a:ext cx="8950234" cy="1325563"/>
          </a:xfrm>
        </p:spPr>
        <p:txBody>
          <a:bodyPr/>
          <a:lstStyle>
            <a:lvl1pPr>
              <a:defRPr>
                <a:solidFill>
                  <a:srgbClr val="00677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C06FC9B-563C-EAE7-2C3D-3667BEF4A089}"/>
              </a:ext>
            </a:extLst>
          </p:cNvPr>
          <p:cNvSpPr>
            <a:spLocks noGrp="1"/>
          </p:cNvSpPr>
          <p:nvPr>
            <p:ph idx="1"/>
          </p:nvPr>
        </p:nvSpPr>
        <p:spPr>
          <a:xfrm>
            <a:off x="838200" y="1915886"/>
            <a:ext cx="10515600" cy="3796936"/>
          </a:xfrm>
        </p:spPr>
        <p:txBody>
          <a:bodyPr/>
          <a:lstStyle>
            <a:lvl1pPr>
              <a:lnSpc>
                <a:spcPct val="100000"/>
              </a:lnSpc>
              <a:spcBef>
                <a:spcPts val="600"/>
              </a:spcBef>
              <a:defRPr>
                <a:solidFill>
                  <a:srgbClr val="31373D"/>
                </a:solidFill>
              </a:defRPr>
            </a:lvl1pPr>
            <a:lvl2pPr>
              <a:lnSpc>
                <a:spcPct val="100000"/>
              </a:lnSpc>
              <a:spcBef>
                <a:spcPts val="600"/>
              </a:spcBef>
              <a:defRPr>
                <a:solidFill>
                  <a:srgbClr val="31373D"/>
                </a:solidFill>
              </a:defRPr>
            </a:lvl2pPr>
            <a:lvl3pPr>
              <a:lnSpc>
                <a:spcPct val="100000"/>
              </a:lnSpc>
              <a:spcBef>
                <a:spcPts val="600"/>
              </a:spcBef>
              <a:defRPr>
                <a:solidFill>
                  <a:srgbClr val="31373D"/>
                </a:solidFill>
              </a:defRPr>
            </a:lvl3pPr>
            <a:lvl4pPr>
              <a:lnSpc>
                <a:spcPct val="100000"/>
              </a:lnSpc>
              <a:spcBef>
                <a:spcPts val="600"/>
              </a:spcBef>
              <a:defRPr>
                <a:solidFill>
                  <a:srgbClr val="31373D"/>
                </a:solidFill>
              </a:defRPr>
            </a:lvl4pPr>
            <a:lvl5pPr>
              <a:lnSpc>
                <a:spcPct val="100000"/>
              </a:lnSpc>
              <a:spcBef>
                <a:spcPts val="600"/>
              </a:spcBef>
              <a:defRPr>
                <a:solidFill>
                  <a:srgbClr val="31373D"/>
                </a:solidFill>
              </a:defRPr>
            </a:lvl5pPr>
          </a:lstStyle>
          <a:p>
            <a:pPr lvl="0"/>
            <a:r>
              <a:rPr lang="en-US" dirty="0"/>
              <a:t>Click to edit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CAE020D-56AC-D850-7177-E26B1AF0701A}"/>
              </a:ext>
            </a:extLst>
          </p:cNvPr>
          <p:cNvPicPr>
            <a:picLocks noChangeAspect="1"/>
          </p:cNvPicPr>
          <p:nvPr userDrawn="1"/>
        </p:nvPicPr>
        <p:blipFill>
          <a:blip r:embed="rId2"/>
          <a:stretch>
            <a:fillRect/>
          </a:stretch>
        </p:blipFill>
        <p:spPr>
          <a:xfrm>
            <a:off x="367748" y="500397"/>
            <a:ext cx="1904465" cy="1190291"/>
          </a:xfrm>
          <a:prstGeom prst="rect">
            <a:avLst/>
          </a:prstGeom>
        </p:spPr>
      </p:pic>
    </p:spTree>
    <p:extLst>
      <p:ext uri="{BB962C8B-B14F-4D97-AF65-F5344CB8AC3E}">
        <p14:creationId xmlns:p14="http://schemas.microsoft.com/office/powerpoint/2010/main" val="2287245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950EFF-D27D-8528-290C-51FA4AEBD796}"/>
              </a:ext>
            </a:extLst>
          </p:cNvPr>
          <p:cNvSpPr/>
          <p:nvPr userDrawn="1"/>
        </p:nvSpPr>
        <p:spPr>
          <a:xfrm>
            <a:off x="0" y="0"/>
            <a:ext cx="12192000" cy="685800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37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9BDD97-172C-672E-E3BA-3B431A0F428C}"/>
              </a:ext>
            </a:extLst>
          </p:cNvPr>
          <p:cNvSpPr/>
          <p:nvPr userDrawn="1"/>
        </p:nvSpPr>
        <p:spPr>
          <a:xfrm>
            <a:off x="0" y="2136913"/>
            <a:ext cx="12192000" cy="4734392"/>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6D73450-555A-2BA0-4C01-60AC3DB1589B}"/>
              </a:ext>
            </a:extLst>
          </p:cNvPr>
          <p:cNvSpPr/>
          <p:nvPr userDrawn="1"/>
        </p:nvSpPr>
        <p:spPr>
          <a:xfrm>
            <a:off x="0" y="-12989"/>
            <a:ext cx="12192000" cy="2853792"/>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4995529" y="2549682"/>
            <a:ext cx="2383467" cy="0"/>
          </a:xfrm>
          <a:prstGeom prst="line">
            <a:avLst/>
          </a:prstGeom>
          <a:ln w="12700">
            <a:solidFill>
              <a:srgbClr val="004A96"/>
            </a:solidFill>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144413" y="4173432"/>
            <a:ext cx="3374167" cy="1090612"/>
          </a:xfrm>
        </p:spPr>
        <p:txBody>
          <a:bodyPr anchor="ctr">
            <a:normAutofit/>
          </a:bodyPr>
          <a:lstStyle>
            <a:lvl1pPr marL="0" indent="0" algn="l">
              <a:buNone/>
              <a:defRPr sz="6000" b="1" i="0">
                <a:solidFill>
                  <a:srgbClr val="004A96"/>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Closing</a:t>
            </a:r>
          </a:p>
        </p:txBody>
      </p: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3713113" y="4173432"/>
            <a:ext cx="7998495" cy="2284412"/>
          </a:xfrm>
        </p:spPr>
        <p:txBody>
          <a:bodyPr>
            <a:normAutofit/>
          </a:bodyPr>
          <a:lstStyle>
            <a:lvl1pPr marL="0" indent="0">
              <a:buNone/>
              <a:defRPr sz="2400"/>
            </a:lvl1pPr>
          </a:lstStyle>
          <a:p>
            <a:pPr lvl="0"/>
            <a:endParaRPr lang="en-US" dirty="0"/>
          </a:p>
        </p:txBody>
      </p:sp>
      <p:pic>
        <p:nvPicPr>
          <p:cNvPr id="5" name="Picture 4">
            <a:extLst>
              <a:ext uri="{FF2B5EF4-FFF2-40B4-BE49-F238E27FC236}">
                <a16:creationId xmlns:a16="http://schemas.microsoft.com/office/drawing/2014/main" id="{879064DD-2CEF-4595-160D-98F8F37970BC}"/>
              </a:ext>
            </a:extLst>
          </p:cNvPr>
          <p:cNvPicPr>
            <a:picLocks noChangeAspect="1"/>
          </p:cNvPicPr>
          <p:nvPr userDrawn="1"/>
        </p:nvPicPr>
        <p:blipFill rotWithShape="1">
          <a:blip r:embed="rId2"/>
          <a:srcRect l="208" t="25268" r="1802" b="30429"/>
          <a:stretch/>
        </p:blipFill>
        <p:spPr>
          <a:xfrm>
            <a:off x="480391" y="543779"/>
            <a:ext cx="11231217" cy="2853792"/>
          </a:xfrm>
          <a:prstGeom prst="rect">
            <a:avLst/>
          </a:prstGeom>
        </p:spPr>
      </p:pic>
    </p:spTree>
    <p:extLst>
      <p:ext uri="{BB962C8B-B14F-4D97-AF65-F5344CB8AC3E}">
        <p14:creationId xmlns:p14="http://schemas.microsoft.com/office/powerpoint/2010/main" val="2122835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67853-0135-F785-AD19-86D59A5DA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303C6B-7E5F-DD5C-7737-7C9FB4A30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47CF5-3870-CD0F-6181-0098A9A8AD24}"/>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DA16F593-9E64-8AAA-DD74-F02EDF6451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74C230-90E5-B80D-AE1F-EDF2D19EC29B}"/>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1816374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elcome Slide">
    <p:spTree>
      <p:nvGrpSpPr>
        <p:cNvPr id="1" name=""/>
        <p:cNvGrpSpPr/>
        <p:nvPr/>
      </p:nvGrpSpPr>
      <p:grpSpPr>
        <a:xfrm>
          <a:off x="0" y="0"/>
          <a:ext cx="0" cy="0"/>
          <a:chOff x="0" y="0"/>
          <a:chExt cx="0" cy="0"/>
        </a:xfrm>
      </p:grpSpPr>
      <p:sp>
        <p:nvSpPr>
          <p:cNvPr id="30" name="Text Placeholder 29">
            <a:extLst>
              <a:ext uri="{FF2B5EF4-FFF2-40B4-BE49-F238E27FC236}">
                <a16:creationId xmlns:a16="http://schemas.microsoft.com/office/drawing/2014/main" id="{EAE4C6C2-6236-1274-4671-184D61DDB522}"/>
              </a:ext>
            </a:extLst>
          </p:cNvPr>
          <p:cNvSpPr>
            <a:spLocks noGrp="1"/>
          </p:cNvSpPr>
          <p:nvPr>
            <p:ph type="body" sz="quarter" idx="11" hasCustomPrompt="1"/>
          </p:nvPr>
        </p:nvSpPr>
        <p:spPr>
          <a:xfrm>
            <a:off x="6800849" y="1273332"/>
            <a:ext cx="4543426" cy="1090612"/>
          </a:xfrm>
        </p:spPr>
        <p:txBody>
          <a:bodyPr anchor="ctr">
            <a:normAutofit/>
          </a:bodyPr>
          <a:lstStyle>
            <a:lvl1pPr marL="0" indent="0" algn="ctr">
              <a:buNone/>
              <a:defRPr sz="6000" b="1" i="0">
                <a:solidFill>
                  <a:srgbClr val="31373D"/>
                </a:solidFill>
                <a:latin typeface="Yrsa" panose="020D0000000400000000" pitchFamily="34" charset="0"/>
                <a:ea typeface="Helvetica Neue" panose="02000503000000020004" pitchFamily="2" charset="0"/>
                <a:cs typeface="Helvetica Neue" panose="02000503000000020004" pitchFamily="2" charset="0"/>
              </a:defRPr>
            </a:lvl1pPr>
          </a:lstStyle>
          <a:p>
            <a:pPr lvl="0"/>
            <a:r>
              <a:rPr lang="en-US" dirty="0"/>
              <a:t>WELCOME</a:t>
            </a:r>
          </a:p>
        </p:txBody>
      </p:sp>
      <p:sp>
        <p:nvSpPr>
          <p:cNvPr id="6" name="Rectangle 5">
            <a:extLst>
              <a:ext uri="{FF2B5EF4-FFF2-40B4-BE49-F238E27FC236}">
                <a16:creationId xmlns:a16="http://schemas.microsoft.com/office/drawing/2014/main" id="{6D823387-C693-98D7-3E84-29539B21455D}"/>
              </a:ext>
            </a:extLst>
          </p:cNvPr>
          <p:cNvSpPr/>
          <p:nvPr userDrawn="1"/>
        </p:nvSpPr>
        <p:spPr>
          <a:xfrm>
            <a:off x="0" y="0"/>
            <a:ext cx="6096000" cy="685800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3A3A3"/>
              </a:solidFill>
            </a:endParaRPr>
          </a:p>
        </p:txBody>
      </p:sp>
      <p:cxnSp>
        <p:nvCxnSpPr>
          <p:cNvPr id="9" name="Straight Connector 8">
            <a:extLst>
              <a:ext uri="{FF2B5EF4-FFF2-40B4-BE49-F238E27FC236}">
                <a16:creationId xmlns:a16="http://schemas.microsoft.com/office/drawing/2014/main" id="{7B1B6D68-A152-464D-4AFA-E6190C73E215}"/>
              </a:ext>
            </a:extLst>
          </p:cNvPr>
          <p:cNvCxnSpPr>
            <a:cxnSpLocks/>
          </p:cNvCxnSpPr>
          <p:nvPr userDrawn="1"/>
        </p:nvCxnSpPr>
        <p:spPr>
          <a:xfrm>
            <a:off x="7967329" y="2363944"/>
            <a:ext cx="2383467" cy="0"/>
          </a:xfrm>
          <a:prstGeom prst="line">
            <a:avLst/>
          </a:prstGeom>
          <a:ln w="12700">
            <a:solidFill>
              <a:srgbClr val="C9DC5D"/>
            </a:solidFill>
          </a:ln>
        </p:spPr>
        <p:style>
          <a:lnRef idx="1">
            <a:schemeClr val="accent1"/>
          </a:lnRef>
          <a:fillRef idx="0">
            <a:schemeClr val="accent1"/>
          </a:fillRef>
          <a:effectRef idx="0">
            <a:schemeClr val="accent1"/>
          </a:effectRef>
          <a:fontRef idx="minor">
            <a:schemeClr val="tx1"/>
          </a:fontRef>
        </p:style>
      </p:cxnSp>
      <p:sp>
        <p:nvSpPr>
          <p:cNvPr id="32" name="Text Placeholder 31">
            <a:extLst>
              <a:ext uri="{FF2B5EF4-FFF2-40B4-BE49-F238E27FC236}">
                <a16:creationId xmlns:a16="http://schemas.microsoft.com/office/drawing/2014/main" id="{5C8C4E57-557D-13ED-55E5-20B8F5837900}"/>
              </a:ext>
            </a:extLst>
          </p:cNvPr>
          <p:cNvSpPr>
            <a:spLocks noGrp="1"/>
          </p:cNvSpPr>
          <p:nvPr>
            <p:ph type="body" sz="quarter" idx="12"/>
          </p:nvPr>
        </p:nvSpPr>
        <p:spPr>
          <a:xfrm>
            <a:off x="6800849" y="2800353"/>
            <a:ext cx="4543426" cy="3130116"/>
          </a:xfrm>
        </p:spPr>
        <p:txBody>
          <a:bodyPr>
            <a:normAutofit/>
          </a:bodyPr>
          <a:lstStyle>
            <a:lvl1pPr marL="0" indent="0">
              <a:buNone/>
              <a:defRPr sz="2400"/>
            </a:lvl1pPr>
          </a:lstStyle>
          <a:p>
            <a:pPr lvl="0"/>
            <a:endParaRPr lang="en-US" dirty="0"/>
          </a:p>
        </p:txBody>
      </p:sp>
      <p:pic>
        <p:nvPicPr>
          <p:cNvPr id="3" name="Picture 2">
            <a:extLst>
              <a:ext uri="{FF2B5EF4-FFF2-40B4-BE49-F238E27FC236}">
                <a16:creationId xmlns:a16="http://schemas.microsoft.com/office/drawing/2014/main" id="{4A478CC1-8820-EFEA-FE16-4341FCDB5BFB}"/>
              </a:ext>
            </a:extLst>
          </p:cNvPr>
          <p:cNvPicPr>
            <a:picLocks noChangeAspect="1"/>
          </p:cNvPicPr>
          <p:nvPr userDrawn="1"/>
        </p:nvPicPr>
        <p:blipFill>
          <a:blip r:embed="rId2"/>
          <a:srcRect l="15288" r="15288"/>
          <a:stretch/>
        </p:blipFill>
        <p:spPr>
          <a:xfrm>
            <a:off x="957263" y="8878"/>
            <a:ext cx="5138736" cy="5921595"/>
          </a:xfrm>
          <a:prstGeom prst="rect">
            <a:avLst/>
          </a:prstGeom>
        </p:spPr>
      </p:pic>
      <p:pic>
        <p:nvPicPr>
          <p:cNvPr id="2" name="Picture 1">
            <a:extLst>
              <a:ext uri="{FF2B5EF4-FFF2-40B4-BE49-F238E27FC236}">
                <a16:creationId xmlns:a16="http://schemas.microsoft.com/office/drawing/2014/main" id="{779FDBAE-C85D-5826-DAF6-10AF98C0F3AF}"/>
              </a:ext>
            </a:extLst>
          </p:cNvPr>
          <p:cNvPicPr>
            <a:picLocks noChangeAspect="1"/>
          </p:cNvPicPr>
          <p:nvPr userDrawn="1"/>
        </p:nvPicPr>
        <p:blipFill>
          <a:blip r:embed="rId3"/>
          <a:stretch>
            <a:fillRect/>
          </a:stretch>
        </p:blipFill>
        <p:spPr>
          <a:xfrm>
            <a:off x="957260" y="5930469"/>
            <a:ext cx="5138735" cy="201862"/>
          </a:xfrm>
          <a:prstGeom prst="rect">
            <a:avLst/>
          </a:prstGeom>
        </p:spPr>
      </p:pic>
    </p:spTree>
    <p:extLst>
      <p:ext uri="{BB962C8B-B14F-4D97-AF65-F5344CB8AC3E}">
        <p14:creationId xmlns:p14="http://schemas.microsoft.com/office/powerpoint/2010/main" val="11755298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age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839C46-9D0C-82BC-90B1-6D9A46A18047}"/>
              </a:ext>
            </a:extLst>
          </p:cNvPr>
          <p:cNvSpPr>
            <a:spLocks noGrp="1"/>
          </p:cNvSpPr>
          <p:nvPr>
            <p:ph type="title" hasCustomPrompt="1"/>
          </p:nvPr>
        </p:nvSpPr>
        <p:spPr>
          <a:xfrm>
            <a:off x="394728" y="353589"/>
            <a:ext cx="11384797" cy="426510"/>
          </a:xfrm>
          <a:prstGeom prst="rect">
            <a:avLst/>
          </a:prstGeom>
        </p:spPr>
        <p:txBody>
          <a:bodyPr anchor="ctr"/>
          <a:lstStyle>
            <a:lvl1pPr algn="ctr">
              <a:defRPr sz="2426" b="1">
                <a:solidFill>
                  <a:srgbClr val="005326"/>
                </a:solidFill>
                <a:latin typeface="Roboto" panose="02000000000000000000" pitchFamily="2" charset="0"/>
                <a:ea typeface="Roboto" panose="02000000000000000000" pitchFamily="2" charset="0"/>
                <a:cs typeface="Roboto" panose="02000000000000000000" pitchFamily="2" charset="0"/>
              </a:defRPr>
            </a:lvl1pPr>
          </a:lstStyle>
          <a:p>
            <a:r>
              <a:rPr lang="en-US"/>
              <a:t>Page Title Right if needed</a:t>
            </a:r>
          </a:p>
        </p:txBody>
      </p:sp>
      <p:sp>
        <p:nvSpPr>
          <p:cNvPr id="10" name="Slide Number Placeholder 5">
            <a:extLst>
              <a:ext uri="{FF2B5EF4-FFF2-40B4-BE49-F238E27FC236}">
                <a16:creationId xmlns:a16="http://schemas.microsoft.com/office/drawing/2014/main" id="{A5469B23-ACB1-89CB-07BD-37B0A07D46C1}"/>
              </a:ext>
            </a:extLst>
          </p:cNvPr>
          <p:cNvSpPr>
            <a:spLocks noGrp="1"/>
          </p:cNvSpPr>
          <p:nvPr>
            <p:ph type="sldNum" sz="quarter" idx="12"/>
          </p:nvPr>
        </p:nvSpPr>
        <p:spPr>
          <a:xfrm>
            <a:off x="9358053" y="6446838"/>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pPr algn="r"/>
            <a:r>
              <a:rPr lang="en-US"/>
              <a:t>PAGE </a:t>
            </a:r>
            <a:fld id="{8C56F40D-B6E0-8C4A-8F8D-D0E838A458C2}" type="slidenum">
              <a:rPr lang="en-US" smtClean="0"/>
              <a:pPr algn="r"/>
              <a:t>‹#›</a:t>
            </a:fld>
            <a:endParaRPr lang="en-US"/>
          </a:p>
        </p:txBody>
      </p:sp>
      <p:pic>
        <p:nvPicPr>
          <p:cNvPr id="11" name="Picture 10">
            <a:extLst>
              <a:ext uri="{FF2B5EF4-FFF2-40B4-BE49-F238E27FC236}">
                <a16:creationId xmlns:a16="http://schemas.microsoft.com/office/drawing/2014/main" id="{53DDA39E-F1EB-67C1-8BE7-C31C2F2DB0B2}"/>
              </a:ext>
            </a:extLst>
          </p:cNvPr>
          <p:cNvPicPr>
            <a:picLocks noChangeAspect="1"/>
          </p:cNvPicPr>
          <p:nvPr userDrawn="1"/>
        </p:nvPicPr>
        <p:blipFill>
          <a:blip r:embed="rId2">
            <a:alphaModFix amt="50000"/>
          </a:blip>
          <a:stretch>
            <a:fillRect/>
          </a:stretch>
        </p:blipFill>
        <p:spPr>
          <a:xfrm>
            <a:off x="7661526" y="-215384"/>
            <a:ext cx="5739084" cy="1564456"/>
          </a:xfrm>
          <a:prstGeom prst="rect">
            <a:avLst/>
          </a:prstGeom>
        </p:spPr>
      </p:pic>
    </p:spTree>
    <p:extLst>
      <p:ext uri="{BB962C8B-B14F-4D97-AF65-F5344CB8AC3E}">
        <p14:creationId xmlns:p14="http://schemas.microsoft.com/office/powerpoint/2010/main" val="3591245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248C1C0-7BD7-3BB2-5B2A-E0630D3123BB}"/>
              </a:ext>
            </a:extLst>
          </p:cNvPr>
          <p:cNvSpPr txBox="1"/>
          <p:nvPr userDrawn="1"/>
        </p:nvSpPr>
        <p:spPr>
          <a:xfrm>
            <a:off x="6660649" y="3240828"/>
            <a:ext cx="4832107" cy="465640"/>
          </a:xfrm>
          <a:prstGeom prst="rect">
            <a:avLst/>
          </a:prstGeom>
          <a:noFill/>
        </p:spPr>
        <p:txBody>
          <a:bodyPr wrap="square">
            <a:spAutoFit/>
          </a:bodyPr>
          <a:lstStyle/>
          <a:p>
            <a:pPr marL="0" marR="0" algn="ctr">
              <a:lnSpc>
                <a:spcPct val="100000"/>
              </a:lnSpc>
              <a:spcBef>
                <a:spcPts val="0"/>
              </a:spcBef>
              <a:spcAft>
                <a:spcPts val="674"/>
              </a:spcAft>
              <a:tabLst>
                <a:tab pos="1058961" algn="l"/>
              </a:tabLst>
            </a:pPr>
            <a:r>
              <a:rPr lang="en-US" sz="2426" b="1" kern="0" spc="202">
                <a:solidFill>
                  <a:srgbClr val="00677F"/>
                </a:solidFill>
                <a:effectLst/>
                <a:latin typeface="Roboto Black" panose="02000000000000000000" pitchFamily="2" charset="0"/>
                <a:ea typeface="Times New Roman" panose="02020603050405020304" pitchFamily="18" charset="0"/>
                <a:cs typeface="Times New Roman" panose="02020603050405020304" pitchFamily="18" charset="0"/>
              </a:rPr>
              <a:t>WORKBOOK</a:t>
            </a:r>
          </a:p>
        </p:txBody>
      </p:sp>
      <p:pic>
        <p:nvPicPr>
          <p:cNvPr id="11" name="Picture 10">
            <a:extLst>
              <a:ext uri="{FF2B5EF4-FFF2-40B4-BE49-F238E27FC236}">
                <a16:creationId xmlns:a16="http://schemas.microsoft.com/office/drawing/2014/main" id="{46A682EE-D7CC-CB89-8A00-2AD48772B0AA}"/>
              </a:ext>
            </a:extLst>
          </p:cNvPr>
          <p:cNvPicPr>
            <a:picLocks noChangeAspect="1"/>
          </p:cNvPicPr>
          <p:nvPr userDrawn="1"/>
        </p:nvPicPr>
        <p:blipFill rotWithShape="1">
          <a:blip r:embed="rId2"/>
          <a:srcRect l="47922" t="9510" r="27985" b="9510"/>
          <a:stretch/>
        </p:blipFill>
        <p:spPr>
          <a:xfrm>
            <a:off x="1" y="358487"/>
            <a:ext cx="6122375" cy="5962939"/>
          </a:xfrm>
          <a:prstGeom prst="rect">
            <a:avLst/>
          </a:prstGeom>
        </p:spPr>
      </p:pic>
      <p:pic>
        <p:nvPicPr>
          <p:cNvPr id="12" name="Picture 11" descr="A logo for a company&#10;&#10;Description automatically generated">
            <a:extLst>
              <a:ext uri="{FF2B5EF4-FFF2-40B4-BE49-F238E27FC236}">
                <a16:creationId xmlns:a16="http://schemas.microsoft.com/office/drawing/2014/main" id="{BF76DFC3-6AB4-2B6A-D223-D8C2FAA42A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91706" y="0"/>
            <a:ext cx="5369990" cy="2334115"/>
          </a:xfrm>
          <a:prstGeom prst="rect">
            <a:avLst/>
          </a:prstGeom>
        </p:spPr>
      </p:pic>
      <p:pic>
        <p:nvPicPr>
          <p:cNvPr id="5" name="Picture 4" descr="A logo with a flower&#10;&#10;Description automatically generated">
            <a:extLst>
              <a:ext uri="{FF2B5EF4-FFF2-40B4-BE49-F238E27FC236}">
                <a16:creationId xmlns:a16="http://schemas.microsoft.com/office/drawing/2014/main" id="{3A0DB131-F7CC-2593-4A0C-DDBDBE415E93}"/>
              </a:ext>
            </a:extLst>
          </p:cNvPr>
          <p:cNvPicPr>
            <a:picLocks noChangeAspect="1"/>
          </p:cNvPicPr>
          <p:nvPr userDrawn="1"/>
        </p:nvPicPr>
        <p:blipFill>
          <a:blip r:embed="rId4"/>
          <a:stretch>
            <a:fillRect/>
          </a:stretch>
        </p:blipFill>
        <p:spPr>
          <a:xfrm>
            <a:off x="7049035" y="5063241"/>
            <a:ext cx="4055333" cy="1179495"/>
          </a:xfrm>
          <a:prstGeom prst="rect">
            <a:avLst/>
          </a:prstGeom>
        </p:spPr>
      </p:pic>
      <p:sp>
        <p:nvSpPr>
          <p:cNvPr id="6" name="TextBox 5">
            <a:extLst>
              <a:ext uri="{FF2B5EF4-FFF2-40B4-BE49-F238E27FC236}">
                <a16:creationId xmlns:a16="http://schemas.microsoft.com/office/drawing/2014/main" id="{6F80A2F1-E042-C9C5-3802-F39AF65E139F}"/>
              </a:ext>
            </a:extLst>
          </p:cNvPr>
          <p:cNvSpPr txBox="1"/>
          <p:nvPr userDrawn="1"/>
        </p:nvSpPr>
        <p:spPr>
          <a:xfrm>
            <a:off x="6660649" y="4855849"/>
            <a:ext cx="4832107" cy="237437"/>
          </a:xfrm>
          <a:prstGeom prst="rect">
            <a:avLst/>
          </a:prstGeom>
          <a:noFill/>
        </p:spPr>
        <p:txBody>
          <a:bodyPr wrap="square">
            <a:spAutoFit/>
          </a:bodyPr>
          <a:lstStyle/>
          <a:p>
            <a:pPr marL="0" marR="0" algn="ctr">
              <a:lnSpc>
                <a:spcPct val="100000"/>
              </a:lnSpc>
              <a:spcBef>
                <a:spcPts val="0"/>
              </a:spcBef>
              <a:spcAft>
                <a:spcPts val="674"/>
              </a:spcAft>
              <a:tabLst>
                <a:tab pos="1058961" algn="l"/>
              </a:tabLst>
            </a:pPr>
            <a:r>
              <a:rPr lang="en-US" sz="943" b="0" i="1" kern="0" spc="0">
                <a:solidFill>
                  <a:srgbClr val="A5A5A5"/>
                </a:solidFill>
                <a:effectLst/>
                <a:latin typeface="Roboto" panose="02000000000000000000" pitchFamily="2" charset="0"/>
                <a:ea typeface="Roboto" panose="02000000000000000000" pitchFamily="2" charset="0"/>
                <a:cs typeface="Roboto" panose="02000000000000000000" pitchFamily="2" charset="0"/>
              </a:rPr>
              <a:t>proudly offered by</a:t>
            </a:r>
          </a:p>
        </p:txBody>
      </p:sp>
    </p:spTree>
    <p:extLst>
      <p:ext uri="{BB962C8B-B14F-4D97-AF65-F5344CB8AC3E}">
        <p14:creationId xmlns:p14="http://schemas.microsoft.com/office/powerpoint/2010/main" val="650042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6BE43A-4715-17BC-9581-F02BBB9781DA}"/>
              </a:ext>
            </a:extLst>
          </p:cNvPr>
          <p:cNvSpPr txBox="1"/>
          <p:nvPr userDrawn="1"/>
        </p:nvSpPr>
        <p:spPr>
          <a:xfrm>
            <a:off x="365100" y="227415"/>
            <a:ext cx="11461799" cy="424090"/>
          </a:xfrm>
          <a:prstGeom prst="rect">
            <a:avLst/>
          </a:prstGeom>
          <a:noFill/>
        </p:spPr>
        <p:txBody>
          <a:bodyPr wrap="square">
            <a:spAutoFit/>
          </a:bodyPr>
          <a:lstStyle/>
          <a:p>
            <a:pPr marL="0" marR="0" algn="l">
              <a:lnSpc>
                <a:spcPct val="100000"/>
              </a:lnSpc>
              <a:spcBef>
                <a:spcPts val="0"/>
              </a:spcBef>
              <a:spcAft>
                <a:spcPts val="674"/>
              </a:spcAft>
              <a:tabLst>
                <a:tab pos="1058961" algn="l"/>
              </a:tabLst>
            </a:pPr>
            <a:r>
              <a:rPr lang="en-US" sz="2156" b="1" i="0" spc="202">
                <a:solidFill>
                  <a:srgbClr val="00677F"/>
                </a:solidFill>
                <a:latin typeface="Roboto" panose="02000000000000000000" pitchFamily="2" charset="0"/>
                <a:ea typeface="Roboto" panose="02000000000000000000" pitchFamily="2" charset="0"/>
                <a:cs typeface="Roboto" panose="02000000000000000000" pitchFamily="2" charset="0"/>
              </a:rPr>
              <a:t>WELCOME</a:t>
            </a:r>
          </a:p>
        </p:txBody>
      </p:sp>
      <p:cxnSp>
        <p:nvCxnSpPr>
          <p:cNvPr id="15" name="Straight Connector 14">
            <a:extLst>
              <a:ext uri="{FF2B5EF4-FFF2-40B4-BE49-F238E27FC236}">
                <a16:creationId xmlns:a16="http://schemas.microsoft.com/office/drawing/2014/main" id="{4EE29A6E-343C-6CA8-4DE7-36F68A875627}"/>
              </a:ext>
            </a:extLst>
          </p:cNvPr>
          <p:cNvCxnSpPr>
            <a:cxnSpLocks/>
          </p:cNvCxnSpPr>
          <p:nvPr userDrawn="1"/>
        </p:nvCxnSpPr>
        <p:spPr>
          <a:xfrm>
            <a:off x="-3481607" y="1763141"/>
            <a:ext cx="122537" cy="1639968"/>
          </a:xfrm>
          <a:prstGeom prst="line">
            <a:avLst/>
          </a:prstGeom>
        </p:spPr>
        <p:style>
          <a:lnRef idx="1">
            <a:schemeClr val="dk1"/>
          </a:lnRef>
          <a:fillRef idx="0">
            <a:schemeClr val="dk1"/>
          </a:fillRef>
          <a:effectRef idx="0">
            <a:schemeClr val="dk1"/>
          </a:effectRef>
          <a:fontRef idx="minor">
            <a:schemeClr val="tx1"/>
          </a:fontRef>
        </p:style>
      </p:cxnSp>
      <p:sp>
        <p:nvSpPr>
          <p:cNvPr id="38" name="Slide Number Placeholder 5">
            <a:extLst>
              <a:ext uri="{FF2B5EF4-FFF2-40B4-BE49-F238E27FC236}">
                <a16:creationId xmlns:a16="http://schemas.microsoft.com/office/drawing/2014/main" id="{C496EA3A-6F70-92DE-D76B-E90E9648ACD7}"/>
              </a:ext>
            </a:extLst>
          </p:cNvPr>
          <p:cNvSpPr>
            <a:spLocks noGrp="1"/>
          </p:cNvSpPr>
          <p:nvPr>
            <p:ph type="sldNum" sz="quarter" idx="12"/>
          </p:nvPr>
        </p:nvSpPr>
        <p:spPr>
          <a:xfrm>
            <a:off x="130313" y="6414595"/>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C56F40D-B6E0-8C4A-8F8D-D0E838A458C2}" type="slidenum">
              <a:rPr lang="en-US" smtClean="0"/>
              <a:pPr/>
              <a:t>‹#›</a:t>
            </a:fld>
            <a:endParaRPr lang="en-US"/>
          </a:p>
        </p:txBody>
      </p:sp>
      <p:sp>
        <p:nvSpPr>
          <p:cNvPr id="39" name="TextBox 38">
            <a:extLst>
              <a:ext uri="{FF2B5EF4-FFF2-40B4-BE49-F238E27FC236}">
                <a16:creationId xmlns:a16="http://schemas.microsoft.com/office/drawing/2014/main" id="{D106D0BA-F6CE-A8DF-52F3-523B41E6DAF6}"/>
              </a:ext>
            </a:extLst>
          </p:cNvPr>
          <p:cNvSpPr txBox="1"/>
          <p:nvPr userDrawn="1"/>
        </p:nvSpPr>
        <p:spPr>
          <a:xfrm>
            <a:off x="365098" y="610969"/>
            <a:ext cx="11461799" cy="206339"/>
          </a:xfrm>
          <a:prstGeom prst="rect">
            <a:avLst/>
          </a:prstGeom>
          <a:noFill/>
        </p:spPr>
        <p:txBody>
          <a:bodyPr wrap="square">
            <a:spAutoFit/>
          </a:bodyPr>
          <a:lstStyle/>
          <a:p>
            <a:pPr marL="0" marR="0" algn="l">
              <a:lnSpc>
                <a:spcPct val="100000"/>
              </a:lnSpc>
              <a:spcBef>
                <a:spcPts val="0"/>
              </a:spcBef>
              <a:spcAft>
                <a:spcPts val="674"/>
              </a:spcAft>
              <a:tabLst>
                <a:tab pos="1058961" algn="l"/>
              </a:tabLst>
            </a:pPr>
            <a:r>
              <a:rPr lang="en-US" sz="741" i="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Welcome or introduction letter from the board or others. Thank </a:t>
            </a:r>
            <a:r>
              <a:rPr lang="en-US" sz="741" i="0" err="1">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yous</a:t>
            </a:r>
            <a:r>
              <a:rPr lang="en-US" sz="741" i="0">
                <a:solidFill>
                  <a:schemeClr val="bg2">
                    <a:lumMod val="25000"/>
                  </a:schemeClr>
                </a:solidFill>
                <a:latin typeface="Roboto" panose="02000000000000000000" pitchFamily="2" charset="0"/>
                <a:ea typeface="Roboto" panose="02000000000000000000" pitchFamily="2" charset="0"/>
                <a:cs typeface="Roboto" panose="02000000000000000000" pitchFamily="2" charset="0"/>
              </a:rPr>
              <a:t>, expectations, other info?</a:t>
            </a:r>
          </a:p>
        </p:txBody>
      </p:sp>
      <p:sp>
        <p:nvSpPr>
          <p:cNvPr id="40" name="TextBox 39">
            <a:extLst>
              <a:ext uri="{FF2B5EF4-FFF2-40B4-BE49-F238E27FC236}">
                <a16:creationId xmlns:a16="http://schemas.microsoft.com/office/drawing/2014/main" id="{34E913B1-3BD1-9DFD-3FAD-20E16DFE859D}"/>
              </a:ext>
            </a:extLst>
          </p:cNvPr>
          <p:cNvSpPr txBox="1"/>
          <p:nvPr userDrawn="1"/>
        </p:nvSpPr>
        <p:spPr>
          <a:xfrm>
            <a:off x="490867" y="1247442"/>
            <a:ext cx="11461799" cy="424090"/>
          </a:xfrm>
          <a:prstGeom prst="rect">
            <a:avLst/>
          </a:prstGeom>
          <a:noFill/>
        </p:spPr>
        <p:txBody>
          <a:bodyPr wrap="square">
            <a:spAutoFit/>
          </a:bodyPr>
          <a:lstStyle/>
          <a:p>
            <a:pPr marL="0" marR="0" algn="l">
              <a:lnSpc>
                <a:spcPct val="100000"/>
              </a:lnSpc>
              <a:spcBef>
                <a:spcPts val="0"/>
              </a:spcBef>
              <a:spcAft>
                <a:spcPts val="674"/>
              </a:spcAft>
              <a:tabLst>
                <a:tab pos="1058961" algn="l"/>
              </a:tabLst>
            </a:pPr>
            <a:r>
              <a:rPr lang="en-US" sz="2156" b="1" i="0" spc="202">
                <a:solidFill>
                  <a:srgbClr val="C9DC5D"/>
                </a:solidFill>
                <a:latin typeface="Roboto" panose="02000000000000000000" pitchFamily="2" charset="0"/>
                <a:ea typeface="Roboto" panose="02000000000000000000" pitchFamily="2" charset="0"/>
                <a:cs typeface="Roboto" panose="02000000000000000000" pitchFamily="2" charset="0"/>
              </a:rPr>
              <a:t>CONFERENCE SESSIONS</a:t>
            </a:r>
          </a:p>
        </p:txBody>
      </p:sp>
      <p:sp>
        <p:nvSpPr>
          <p:cNvPr id="42" name="Rectangle 41">
            <a:extLst>
              <a:ext uri="{FF2B5EF4-FFF2-40B4-BE49-F238E27FC236}">
                <a16:creationId xmlns:a16="http://schemas.microsoft.com/office/drawing/2014/main" id="{7FE94DAE-50C4-3307-AEAC-E1F80B85FA8C}"/>
              </a:ext>
            </a:extLst>
          </p:cNvPr>
          <p:cNvSpPr/>
          <p:nvPr userDrawn="1"/>
        </p:nvSpPr>
        <p:spPr>
          <a:xfrm>
            <a:off x="546823" y="1779726"/>
            <a:ext cx="886662" cy="397027"/>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43" name="Rectangle 42">
            <a:extLst>
              <a:ext uri="{FF2B5EF4-FFF2-40B4-BE49-F238E27FC236}">
                <a16:creationId xmlns:a16="http://schemas.microsoft.com/office/drawing/2014/main" id="{20A94824-3B36-EF4F-B426-B9CA7820830E}"/>
              </a:ext>
            </a:extLst>
          </p:cNvPr>
          <p:cNvSpPr/>
          <p:nvPr userDrawn="1"/>
        </p:nvSpPr>
        <p:spPr>
          <a:xfrm>
            <a:off x="1665049" y="1779726"/>
            <a:ext cx="4422078" cy="394046"/>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44" name="TextBox 43">
            <a:extLst>
              <a:ext uri="{FF2B5EF4-FFF2-40B4-BE49-F238E27FC236}">
                <a16:creationId xmlns:a16="http://schemas.microsoft.com/office/drawing/2014/main" id="{DCF0A951-7A4D-B4F0-50C4-F3E4F6C97C52}"/>
              </a:ext>
            </a:extLst>
          </p:cNvPr>
          <p:cNvSpPr txBox="1"/>
          <p:nvPr userDrawn="1"/>
        </p:nvSpPr>
        <p:spPr>
          <a:xfrm>
            <a:off x="1773823" y="2399522"/>
            <a:ext cx="4957334"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Leadership: Strengths</a:t>
            </a:r>
          </a:p>
        </p:txBody>
      </p:sp>
      <p:sp>
        <p:nvSpPr>
          <p:cNvPr id="46" name="Rectangle 45">
            <a:extLst>
              <a:ext uri="{FF2B5EF4-FFF2-40B4-BE49-F238E27FC236}">
                <a16:creationId xmlns:a16="http://schemas.microsoft.com/office/drawing/2014/main" id="{AE57C59A-8E02-6F27-17F0-771832D41229}"/>
              </a:ext>
            </a:extLst>
          </p:cNvPr>
          <p:cNvSpPr/>
          <p:nvPr userDrawn="1"/>
        </p:nvSpPr>
        <p:spPr>
          <a:xfrm>
            <a:off x="555696" y="2281895"/>
            <a:ext cx="886662" cy="39702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47" name="Rectangle 46">
            <a:extLst>
              <a:ext uri="{FF2B5EF4-FFF2-40B4-BE49-F238E27FC236}">
                <a16:creationId xmlns:a16="http://schemas.microsoft.com/office/drawing/2014/main" id="{C6F51200-F1C1-736F-B592-A948022EF012}"/>
              </a:ext>
            </a:extLst>
          </p:cNvPr>
          <p:cNvSpPr/>
          <p:nvPr userDrawn="1"/>
        </p:nvSpPr>
        <p:spPr>
          <a:xfrm>
            <a:off x="1673922" y="2281895"/>
            <a:ext cx="4422078" cy="394046"/>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48" name="TextBox 47">
            <a:extLst>
              <a:ext uri="{FF2B5EF4-FFF2-40B4-BE49-F238E27FC236}">
                <a16:creationId xmlns:a16="http://schemas.microsoft.com/office/drawing/2014/main" id="{CFB218E5-058C-8E77-B450-2191FBA79A4C}"/>
              </a:ext>
            </a:extLst>
          </p:cNvPr>
          <p:cNvSpPr txBox="1"/>
          <p:nvPr userDrawn="1"/>
        </p:nvSpPr>
        <p:spPr>
          <a:xfrm>
            <a:off x="1773824" y="2373600"/>
            <a:ext cx="3724240"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Fertilizer 101</a:t>
            </a:r>
          </a:p>
        </p:txBody>
      </p:sp>
      <p:sp>
        <p:nvSpPr>
          <p:cNvPr id="50" name="Rectangle 49">
            <a:extLst>
              <a:ext uri="{FF2B5EF4-FFF2-40B4-BE49-F238E27FC236}">
                <a16:creationId xmlns:a16="http://schemas.microsoft.com/office/drawing/2014/main" id="{857ED972-9185-ED1B-ECBE-2BBF44A35645}"/>
              </a:ext>
            </a:extLst>
          </p:cNvPr>
          <p:cNvSpPr/>
          <p:nvPr userDrawn="1"/>
        </p:nvSpPr>
        <p:spPr>
          <a:xfrm>
            <a:off x="6464130" y="1780337"/>
            <a:ext cx="5362767" cy="678041"/>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078" b="1">
                <a:solidFill>
                  <a:schemeClr val="bg1"/>
                </a:solidFill>
                <a:latin typeface="Roboto" panose="02000000000000000000" pitchFamily="2" charset="0"/>
                <a:ea typeface="Roboto" panose="02000000000000000000" pitchFamily="2" charset="0"/>
                <a:cs typeface="Roboto" panose="02000000000000000000" pitchFamily="2" charset="0"/>
              </a:rPr>
              <a:t>Agenda also includes:</a:t>
            </a:r>
          </a:p>
          <a:p>
            <a:pPr marL="192538" indent="-192538" algn="l">
              <a:buFont typeface="Arial" panose="020B0604020202020204" pitchFamily="34" charset="0"/>
              <a:buChar char="•"/>
            </a:pPr>
            <a:r>
              <a:rPr lang="en-US" sz="943" b="0">
                <a:solidFill>
                  <a:schemeClr val="bg1"/>
                </a:solidFill>
                <a:latin typeface="Roboto" panose="02000000000000000000" pitchFamily="2" charset="0"/>
                <a:ea typeface="Roboto" panose="02000000000000000000" pitchFamily="2" charset="0"/>
                <a:cs typeface="Roboto" panose="02000000000000000000" pitchFamily="2" charset="0"/>
              </a:rPr>
              <a:t>Conference Kickoff and Wrap-up</a:t>
            </a:r>
          </a:p>
          <a:p>
            <a:pPr marL="192538" indent="-192538" algn="l">
              <a:buFont typeface="Arial" panose="020B0604020202020204" pitchFamily="34" charset="0"/>
              <a:buChar char="•"/>
            </a:pPr>
            <a:r>
              <a:rPr lang="en-US" sz="943" b="0">
                <a:solidFill>
                  <a:schemeClr val="bg1"/>
                </a:solidFill>
                <a:latin typeface="Roboto" panose="02000000000000000000" pitchFamily="2" charset="0"/>
                <a:ea typeface="Roboto" panose="02000000000000000000" pitchFamily="2" charset="0"/>
                <a:cs typeface="Roboto" panose="02000000000000000000" pitchFamily="2" charset="0"/>
              </a:rPr>
              <a:t>Networking Receptions</a:t>
            </a:r>
          </a:p>
          <a:p>
            <a:pPr marL="192538" indent="-192538" algn="l">
              <a:buFont typeface="Arial" panose="020B0604020202020204" pitchFamily="34" charset="0"/>
              <a:buChar char="•"/>
            </a:pPr>
            <a:r>
              <a:rPr lang="en-US" sz="943" b="0">
                <a:solidFill>
                  <a:schemeClr val="bg1"/>
                </a:solidFill>
                <a:latin typeface="Roboto" panose="02000000000000000000" pitchFamily="2" charset="0"/>
                <a:ea typeface="Roboto" panose="02000000000000000000" pitchFamily="2" charset="0"/>
                <a:cs typeface="Roboto" panose="02000000000000000000" pitchFamily="2" charset="0"/>
              </a:rPr>
              <a:t>Daily Debriefs</a:t>
            </a:r>
          </a:p>
        </p:txBody>
      </p:sp>
      <p:sp>
        <p:nvSpPr>
          <p:cNvPr id="51" name="Rectangle 50">
            <a:extLst>
              <a:ext uri="{FF2B5EF4-FFF2-40B4-BE49-F238E27FC236}">
                <a16:creationId xmlns:a16="http://schemas.microsoft.com/office/drawing/2014/main" id="{8751D2BE-6D6C-AE31-F0AE-C2DD8F5EEE32}"/>
              </a:ext>
            </a:extLst>
          </p:cNvPr>
          <p:cNvSpPr/>
          <p:nvPr userDrawn="1"/>
        </p:nvSpPr>
        <p:spPr>
          <a:xfrm>
            <a:off x="6464130" y="2613609"/>
            <a:ext cx="5362767" cy="2114709"/>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13" b="1">
                <a:solidFill>
                  <a:srgbClr val="00677F"/>
                </a:solidFill>
              </a:rPr>
              <a:t>ROUND ROBIN BREAKOUTS</a:t>
            </a:r>
          </a:p>
        </p:txBody>
      </p:sp>
      <p:sp>
        <p:nvSpPr>
          <p:cNvPr id="52" name="Rectangle 51">
            <a:extLst>
              <a:ext uri="{FF2B5EF4-FFF2-40B4-BE49-F238E27FC236}">
                <a16:creationId xmlns:a16="http://schemas.microsoft.com/office/drawing/2014/main" id="{F0228653-3C51-853D-0907-79F87715C6A8}"/>
              </a:ext>
            </a:extLst>
          </p:cNvPr>
          <p:cNvSpPr/>
          <p:nvPr userDrawn="1"/>
        </p:nvSpPr>
        <p:spPr>
          <a:xfrm>
            <a:off x="568099" y="3324784"/>
            <a:ext cx="886662" cy="397027"/>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53" name="Rectangle 52">
            <a:extLst>
              <a:ext uri="{FF2B5EF4-FFF2-40B4-BE49-F238E27FC236}">
                <a16:creationId xmlns:a16="http://schemas.microsoft.com/office/drawing/2014/main" id="{A13A4642-02EA-FA78-D528-0C0D65869D06}"/>
              </a:ext>
            </a:extLst>
          </p:cNvPr>
          <p:cNvSpPr/>
          <p:nvPr userDrawn="1"/>
        </p:nvSpPr>
        <p:spPr>
          <a:xfrm>
            <a:off x="1686325" y="3324784"/>
            <a:ext cx="4422078" cy="394046"/>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54" name="TextBox 53">
            <a:extLst>
              <a:ext uri="{FF2B5EF4-FFF2-40B4-BE49-F238E27FC236}">
                <a16:creationId xmlns:a16="http://schemas.microsoft.com/office/drawing/2014/main" id="{0284FD90-8373-0E66-A9ED-53153ED87229}"/>
              </a:ext>
            </a:extLst>
          </p:cNvPr>
          <p:cNvSpPr txBox="1"/>
          <p:nvPr userDrawn="1"/>
        </p:nvSpPr>
        <p:spPr>
          <a:xfrm>
            <a:off x="1795100" y="3404866"/>
            <a:ext cx="4313303"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Agronomy &amp; Stewardship</a:t>
            </a:r>
          </a:p>
        </p:txBody>
      </p:sp>
      <p:sp>
        <p:nvSpPr>
          <p:cNvPr id="55" name="TextBox 54">
            <a:extLst>
              <a:ext uri="{FF2B5EF4-FFF2-40B4-BE49-F238E27FC236}">
                <a16:creationId xmlns:a16="http://schemas.microsoft.com/office/drawing/2014/main" id="{F793E8F0-8114-8057-A2DF-815995A83F98}"/>
              </a:ext>
            </a:extLst>
          </p:cNvPr>
          <p:cNvSpPr txBox="1"/>
          <p:nvPr userDrawn="1"/>
        </p:nvSpPr>
        <p:spPr>
          <a:xfrm>
            <a:off x="584730" y="3375010"/>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04</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56" name="Rectangle 55">
            <a:extLst>
              <a:ext uri="{FF2B5EF4-FFF2-40B4-BE49-F238E27FC236}">
                <a16:creationId xmlns:a16="http://schemas.microsoft.com/office/drawing/2014/main" id="{444BE6BF-462D-5C9F-DB51-7B635F92BFC9}"/>
              </a:ext>
            </a:extLst>
          </p:cNvPr>
          <p:cNvSpPr/>
          <p:nvPr userDrawn="1"/>
        </p:nvSpPr>
        <p:spPr>
          <a:xfrm>
            <a:off x="568099" y="3832102"/>
            <a:ext cx="886662" cy="39702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57" name="Rectangle 56">
            <a:extLst>
              <a:ext uri="{FF2B5EF4-FFF2-40B4-BE49-F238E27FC236}">
                <a16:creationId xmlns:a16="http://schemas.microsoft.com/office/drawing/2014/main" id="{EBA9EE15-92FF-0074-2BFD-49D2D3D70D35}"/>
              </a:ext>
            </a:extLst>
          </p:cNvPr>
          <p:cNvSpPr/>
          <p:nvPr userDrawn="1"/>
        </p:nvSpPr>
        <p:spPr>
          <a:xfrm>
            <a:off x="1686325" y="3832102"/>
            <a:ext cx="4422078" cy="394046"/>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58" name="TextBox 57">
            <a:extLst>
              <a:ext uri="{FF2B5EF4-FFF2-40B4-BE49-F238E27FC236}">
                <a16:creationId xmlns:a16="http://schemas.microsoft.com/office/drawing/2014/main" id="{FA2A49A4-7B45-2EE2-27F4-E37E0DA7978E}"/>
              </a:ext>
            </a:extLst>
          </p:cNvPr>
          <p:cNvSpPr txBox="1"/>
          <p:nvPr userDrawn="1"/>
        </p:nvSpPr>
        <p:spPr>
          <a:xfrm>
            <a:off x="1773823" y="3852528"/>
            <a:ext cx="4957334"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Major Events that Shaped the Fertilizer Industry</a:t>
            </a:r>
          </a:p>
        </p:txBody>
      </p:sp>
      <p:sp>
        <p:nvSpPr>
          <p:cNvPr id="59" name="TextBox 58">
            <a:extLst>
              <a:ext uri="{FF2B5EF4-FFF2-40B4-BE49-F238E27FC236}">
                <a16:creationId xmlns:a16="http://schemas.microsoft.com/office/drawing/2014/main" id="{E2C47DEB-DCB1-9D74-A0F2-D1C0C34D8558}"/>
              </a:ext>
            </a:extLst>
          </p:cNvPr>
          <p:cNvSpPr txBox="1"/>
          <p:nvPr userDrawn="1"/>
        </p:nvSpPr>
        <p:spPr>
          <a:xfrm>
            <a:off x="584730" y="3882328"/>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05</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0" name="Rectangle 59">
            <a:extLst>
              <a:ext uri="{FF2B5EF4-FFF2-40B4-BE49-F238E27FC236}">
                <a16:creationId xmlns:a16="http://schemas.microsoft.com/office/drawing/2014/main" id="{61C08198-1EF4-36BB-568A-4A2FFDD07604}"/>
              </a:ext>
            </a:extLst>
          </p:cNvPr>
          <p:cNvSpPr/>
          <p:nvPr userDrawn="1"/>
        </p:nvSpPr>
        <p:spPr>
          <a:xfrm>
            <a:off x="576972" y="4334272"/>
            <a:ext cx="886662" cy="397027"/>
          </a:xfrm>
          <a:prstGeom prst="rect">
            <a:avLst/>
          </a:prstGeom>
          <a:solidFill>
            <a:srgbClr val="147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1" name="Rectangle 60">
            <a:extLst>
              <a:ext uri="{FF2B5EF4-FFF2-40B4-BE49-F238E27FC236}">
                <a16:creationId xmlns:a16="http://schemas.microsoft.com/office/drawing/2014/main" id="{AC5E562A-C720-3518-68DB-C5817CA714DF}"/>
              </a:ext>
            </a:extLst>
          </p:cNvPr>
          <p:cNvSpPr/>
          <p:nvPr userDrawn="1"/>
        </p:nvSpPr>
        <p:spPr>
          <a:xfrm>
            <a:off x="1695198" y="4334272"/>
            <a:ext cx="4422078" cy="394046"/>
          </a:xfrm>
          <a:prstGeom prst="rect">
            <a:avLst/>
          </a:prstGeom>
          <a:solidFill>
            <a:srgbClr val="147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2" name="TextBox 61">
            <a:extLst>
              <a:ext uri="{FF2B5EF4-FFF2-40B4-BE49-F238E27FC236}">
                <a16:creationId xmlns:a16="http://schemas.microsoft.com/office/drawing/2014/main" id="{A80864E4-92EE-9A88-A9A9-071DBFFF01CC}"/>
              </a:ext>
            </a:extLst>
          </p:cNvPr>
          <p:cNvSpPr txBox="1"/>
          <p:nvPr userDrawn="1"/>
        </p:nvSpPr>
        <p:spPr>
          <a:xfrm>
            <a:off x="1795100" y="4425977"/>
            <a:ext cx="3724240"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Advocacy</a:t>
            </a:r>
          </a:p>
        </p:txBody>
      </p:sp>
      <p:sp>
        <p:nvSpPr>
          <p:cNvPr id="63" name="TextBox 62">
            <a:extLst>
              <a:ext uri="{FF2B5EF4-FFF2-40B4-BE49-F238E27FC236}">
                <a16:creationId xmlns:a16="http://schemas.microsoft.com/office/drawing/2014/main" id="{3E1D7B6D-4FC4-FEFD-5B88-B3F50FF2458B}"/>
              </a:ext>
            </a:extLst>
          </p:cNvPr>
          <p:cNvSpPr txBox="1"/>
          <p:nvPr userDrawn="1"/>
        </p:nvSpPr>
        <p:spPr>
          <a:xfrm>
            <a:off x="593602" y="4384498"/>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06</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4" name="Rectangle 63">
            <a:extLst>
              <a:ext uri="{FF2B5EF4-FFF2-40B4-BE49-F238E27FC236}">
                <a16:creationId xmlns:a16="http://schemas.microsoft.com/office/drawing/2014/main" id="{C10AE6D6-C70D-1D03-9710-8C78C4D6CBE9}"/>
              </a:ext>
            </a:extLst>
          </p:cNvPr>
          <p:cNvSpPr/>
          <p:nvPr userDrawn="1"/>
        </p:nvSpPr>
        <p:spPr>
          <a:xfrm>
            <a:off x="560240" y="2779623"/>
            <a:ext cx="886662" cy="397027"/>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5" name="Rectangle 64">
            <a:extLst>
              <a:ext uri="{FF2B5EF4-FFF2-40B4-BE49-F238E27FC236}">
                <a16:creationId xmlns:a16="http://schemas.microsoft.com/office/drawing/2014/main" id="{168F2EE4-3AAA-E4E4-8F45-60102AB6A4D3}"/>
              </a:ext>
            </a:extLst>
          </p:cNvPr>
          <p:cNvSpPr/>
          <p:nvPr userDrawn="1"/>
        </p:nvSpPr>
        <p:spPr>
          <a:xfrm>
            <a:off x="1678466" y="2779623"/>
            <a:ext cx="4422078" cy="394046"/>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6" name="TextBox 65">
            <a:extLst>
              <a:ext uri="{FF2B5EF4-FFF2-40B4-BE49-F238E27FC236}">
                <a16:creationId xmlns:a16="http://schemas.microsoft.com/office/drawing/2014/main" id="{B6DCDF48-F710-D171-02CC-8E9AD7AA51A5}"/>
              </a:ext>
            </a:extLst>
          </p:cNvPr>
          <p:cNvSpPr txBox="1"/>
          <p:nvPr userDrawn="1"/>
        </p:nvSpPr>
        <p:spPr>
          <a:xfrm>
            <a:off x="1803973" y="2814257"/>
            <a:ext cx="4313303"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Sales &amp; Business Development Panel</a:t>
            </a:r>
          </a:p>
        </p:txBody>
      </p:sp>
      <p:sp>
        <p:nvSpPr>
          <p:cNvPr id="67" name="TextBox 66">
            <a:extLst>
              <a:ext uri="{FF2B5EF4-FFF2-40B4-BE49-F238E27FC236}">
                <a16:creationId xmlns:a16="http://schemas.microsoft.com/office/drawing/2014/main" id="{8120AF30-C34A-2123-CA5E-8B772151CF99}"/>
              </a:ext>
            </a:extLst>
          </p:cNvPr>
          <p:cNvSpPr txBox="1"/>
          <p:nvPr userDrawn="1"/>
        </p:nvSpPr>
        <p:spPr>
          <a:xfrm>
            <a:off x="576871" y="2829849"/>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07</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68" name="Rectangle 67">
            <a:extLst>
              <a:ext uri="{FF2B5EF4-FFF2-40B4-BE49-F238E27FC236}">
                <a16:creationId xmlns:a16="http://schemas.microsoft.com/office/drawing/2014/main" id="{32B714E4-2239-2325-FC2E-40B56D1274F5}"/>
              </a:ext>
            </a:extLst>
          </p:cNvPr>
          <p:cNvSpPr/>
          <p:nvPr userDrawn="1"/>
        </p:nvSpPr>
        <p:spPr>
          <a:xfrm>
            <a:off x="560240" y="5325716"/>
            <a:ext cx="886662" cy="39702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9" name="Rectangle 68">
            <a:extLst>
              <a:ext uri="{FF2B5EF4-FFF2-40B4-BE49-F238E27FC236}">
                <a16:creationId xmlns:a16="http://schemas.microsoft.com/office/drawing/2014/main" id="{8B83A9C9-4BE5-B8AB-6148-B8B3D00B7C87}"/>
              </a:ext>
            </a:extLst>
          </p:cNvPr>
          <p:cNvSpPr/>
          <p:nvPr userDrawn="1"/>
        </p:nvSpPr>
        <p:spPr>
          <a:xfrm>
            <a:off x="1678466" y="5325716"/>
            <a:ext cx="4422078" cy="394046"/>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70" name="TextBox 69">
            <a:extLst>
              <a:ext uri="{FF2B5EF4-FFF2-40B4-BE49-F238E27FC236}">
                <a16:creationId xmlns:a16="http://schemas.microsoft.com/office/drawing/2014/main" id="{9E8A0789-158C-DCA2-A9B3-7BCE3531454C}"/>
              </a:ext>
            </a:extLst>
          </p:cNvPr>
          <p:cNvSpPr txBox="1"/>
          <p:nvPr userDrawn="1"/>
        </p:nvSpPr>
        <p:spPr>
          <a:xfrm>
            <a:off x="1765964" y="5355203"/>
            <a:ext cx="4957334"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Crisis Management, Safety, and Security</a:t>
            </a:r>
          </a:p>
        </p:txBody>
      </p:sp>
      <p:sp>
        <p:nvSpPr>
          <p:cNvPr id="71" name="TextBox 70">
            <a:extLst>
              <a:ext uri="{FF2B5EF4-FFF2-40B4-BE49-F238E27FC236}">
                <a16:creationId xmlns:a16="http://schemas.microsoft.com/office/drawing/2014/main" id="{8C89B917-DCA2-FE48-CDDF-9487F1D73731}"/>
              </a:ext>
            </a:extLst>
          </p:cNvPr>
          <p:cNvSpPr txBox="1"/>
          <p:nvPr userDrawn="1"/>
        </p:nvSpPr>
        <p:spPr>
          <a:xfrm>
            <a:off x="576871" y="5375942"/>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08</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2" name="Rectangle 71">
            <a:extLst>
              <a:ext uri="{FF2B5EF4-FFF2-40B4-BE49-F238E27FC236}">
                <a16:creationId xmlns:a16="http://schemas.microsoft.com/office/drawing/2014/main" id="{7B7025A5-6D78-E45A-D060-E77357D96F27}"/>
              </a:ext>
            </a:extLst>
          </p:cNvPr>
          <p:cNvSpPr/>
          <p:nvPr userDrawn="1"/>
        </p:nvSpPr>
        <p:spPr>
          <a:xfrm>
            <a:off x="569113" y="5827886"/>
            <a:ext cx="886662" cy="397027"/>
          </a:xfrm>
          <a:prstGeom prst="rect">
            <a:avLst/>
          </a:prstGeom>
          <a:solidFill>
            <a:srgbClr val="147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73" name="Rectangle 72">
            <a:extLst>
              <a:ext uri="{FF2B5EF4-FFF2-40B4-BE49-F238E27FC236}">
                <a16:creationId xmlns:a16="http://schemas.microsoft.com/office/drawing/2014/main" id="{0CF51733-8BCB-546E-A90A-3798A1604549}"/>
              </a:ext>
            </a:extLst>
          </p:cNvPr>
          <p:cNvSpPr/>
          <p:nvPr userDrawn="1"/>
        </p:nvSpPr>
        <p:spPr>
          <a:xfrm>
            <a:off x="1687339" y="5827886"/>
            <a:ext cx="4422078" cy="394046"/>
          </a:xfrm>
          <a:prstGeom prst="rect">
            <a:avLst/>
          </a:prstGeom>
          <a:solidFill>
            <a:srgbClr val="147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74" name="TextBox 73">
            <a:extLst>
              <a:ext uri="{FF2B5EF4-FFF2-40B4-BE49-F238E27FC236}">
                <a16:creationId xmlns:a16="http://schemas.microsoft.com/office/drawing/2014/main" id="{3C980D51-3BD7-8F58-1504-FAF5FA333256}"/>
              </a:ext>
            </a:extLst>
          </p:cNvPr>
          <p:cNvSpPr txBox="1"/>
          <p:nvPr userDrawn="1"/>
        </p:nvSpPr>
        <p:spPr>
          <a:xfrm>
            <a:off x="1787240" y="5919591"/>
            <a:ext cx="4299887"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Management and Coaching</a:t>
            </a:r>
          </a:p>
        </p:txBody>
      </p:sp>
      <p:sp>
        <p:nvSpPr>
          <p:cNvPr id="75" name="TextBox 74">
            <a:extLst>
              <a:ext uri="{FF2B5EF4-FFF2-40B4-BE49-F238E27FC236}">
                <a16:creationId xmlns:a16="http://schemas.microsoft.com/office/drawing/2014/main" id="{33D7A362-924E-6304-3212-E60D3D705BA6}"/>
              </a:ext>
            </a:extLst>
          </p:cNvPr>
          <p:cNvSpPr txBox="1"/>
          <p:nvPr userDrawn="1"/>
        </p:nvSpPr>
        <p:spPr>
          <a:xfrm>
            <a:off x="585743" y="5878112"/>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09</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76" name="Rectangle 75">
            <a:extLst>
              <a:ext uri="{FF2B5EF4-FFF2-40B4-BE49-F238E27FC236}">
                <a16:creationId xmlns:a16="http://schemas.microsoft.com/office/drawing/2014/main" id="{AE278511-CBC3-619E-80BE-F987F0697DAB}"/>
              </a:ext>
            </a:extLst>
          </p:cNvPr>
          <p:cNvSpPr/>
          <p:nvPr userDrawn="1"/>
        </p:nvSpPr>
        <p:spPr>
          <a:xfrm>
            <a:off x="6425779" y="4818398"/>
            <a:ext cx="886662" cy="397027"/>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77" name="Rectangle 76">
            <a:extLst>
              <a:ext uri="{FF2B5EF4-FFF2-40B4-BE49-F238E27FC236}">
                <a16:creationId xmlns:a16="http://schemas.microsoft.com/office/drawing/2014/main" id="{A23A52E2-C132-5B94-4746-1EC969F02B7D}"/>
              </a:ext>
            </a:extLst>
          </p:cNvPr>
          <p:cNvSpPr/>
          <p:nvPr userDrawn="1"/>
        </p:nvSpPr>
        <p:spPr>
          <a:xfrm>
            <a:off x="7544005" y="4818398"/>
            <a:ext cx="4422078" cy="394046"/>
          </a:xfrm>
          <a:prstGeom prst="rect">
            <a:avLst/>
          </a:prstGeom>
          <a:solidFill>
            <a:srgbClr val="63A7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78" name="TextBox 77">
            <a:extLst>
              <a:ext uri="{FF2B5EF4-FFF2-40B4-BE49-F238E27FC236}">
                <a16:creationId xmlns:a16="http://schemas.microsoft.com/office/drawing/2014/main" id="{86788F4D-6434-E2CB-7DD9-382F291A7F08}"/>
              </a:ext>
            </a:extLst>
          </p:cNvPr>
          <p:cNvSpPr txBox="1"/>
          <p:nvPr userDrawn="1"/>
        </p:nvSpPr>
        <p:spPr>
          <a:xfrm>
            <a:off x="7652780" y="4925620"/>
            <a:ext cx="4313303"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The Essentials of Finance </a:t>
            </a:r>
          </a:p>
        </p:txBody>
      </p:sp>
      <p:sp>
        <p:nvSpPr>
          <p:cNvPr id="79" name="TextBox 78">
            <a:extLst>
              <a:ext uri="{FF2B5EF4-FFF2-40B4-BE49-F238E27FC236}">
                <a16:creationId xmlns:a16="http://schemas.microsoft.com/office/drawing/2014/main" id="{827234A8-44AC-8F93-5EF1-4F29B8A28399}"/>
              </a:ext>
            </a:extLst>
          </p:cNvPr>
          <p:cNvSpPr txBox="1"/>
          <p:nvPr userDrawn="1"/>
        </p:nvSpPr>
        <p:spPr>
          <a:xfrm>
            <a:off x="6442410" y="4868624"/>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10</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0" name="Rectangle 79">
            <a:extLst>
              <a:ext uri="{FF2B5EF4-FFF2-40B4-BE49-F238E27FC236}">
                <a16:creationId xmlns:a16="http://schemas.microsoft.com/office/drawing/2014/main" id="{52EC8970-6769-4555-0D48-455F3751A67C}"/>
              </a:ext>
            </a:extLst>
          </p:cNvPr>
          <p:cNvSpPr/>
          <p:nvPr userDrawn="1"/>
        </p:nvSpPr>
        <p:spPr>
          <a:xfrm>
            <a:off x="6425779" y="5325716"/>
            <a:ext cx="886662" cy="39702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81" name="Rectangle 80">
            <a:extLst>
              <a:ext uri="{FF2B5EF4-FFF2-40B4-BE49-F238E27FC236}">
                <a16:creationId xmlns:a16="http://schemas.microsoft.com/office/drawing/2014/main" id="{33701A52-5EA0-0140-0EB1-39BE3F349CA8}"/>
              </a:ext>
            </a:extLst>
          </p:cNvPr>
          <p:cNvSpPr/>
          <p:nvPr userDrawn="1"/>
        </p:nvSpPr>
        <p:spPr>
          <a:xfrm>
            <a:off x="7544005" y="5325716"/>
            <a:ext cx="4422078" cy="394046"/>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82" name="TextBox 81">
            <a:extLst>
              <a:ext uri="{FF2B5EF4-FFF2-40B4-BE49-F238E27FC236}">
                <a16:creationId xmlns:a16="http://schemas.microsoft.com/office/drawing/2014/main" id="{D4422846-1B37-4661-ADCE-47E5C5794F38}"/>
              </a:ext>
            </a:extLst>
          </p:cNvPr>
          <p:cNvSpPr txBox="1"/>
          <p:nvPr userDrawn="1"/>
        </p:nvSpPr>
        <p:spPr>
          <a:xfrm>
            <a:off x="7631503" y="5366881"/>
            <a:ext cx="4334579"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The Future of the Fertilizer Industry</a:t>
            </a:r>
          </a:p>
        </p:txBody>
      </p:sp>
      <p:sp>
        <p:nvSpPr>
          <p:cNvPr id="83" name="TextBox 82">
            <a:extLst>
              <a:ext uri="{FF2B5EF4-FFF2-40B4-BE49-F238E27FC236}">
                <a16:creationId xmlns:a16="http://schemas.microsoft.com/office/drawing/2014/main" id="{078D5AA0-7E43-B11C-A1C8-FF71EABC0202}"/>
              </a:ext>
            </a:extLst>
          </p:cNvPr>
          <p:cNvSpPr txBox="1"/>
          <p:nvPr userDrawn="1"/>
        </p:nvSpPr>
        <p:spPr>
          <a:xfrm>
            <a:off x="6442410" y="5375942"/>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08</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6" name="TextBox 85">
            <a:extLst>
              <a:ext uri="{FF2B5EF4-FFF2-40B4-BE49-F238E27FC236}">
                <a16:creationId xmlns:a16="http://schemas.microsoft.com/office/drawing/2014/main" id="{E67E7054-C410-13B1-0013-AD52C0DC5215}"/>
              </a:ext>
            </a:extLst>
          </p:cNvPr>
          <p:cNvSpPr txBox="1"/>
          <p:nvPr userDrawn="1"/>
        </p:nvSpPr>
        <p:spPr>
          <a:xfrm>
            <a:off x="7652779" y="5919591"/>
            <a:ext cx="4299887" cy="237437"/>
          </a:xfrm>
          <a:prstGeom prst="rect">
            <a:avLst/>
          </a:prstGeom>
          <a:noFill/>
        </p:spPr>
        <p:txBody>
          <a:bodyPr wrap="square" rtlCol="0">
            <a:spAutoFit/>
          </a:bodyPr>
          <a:lstStyle/>
          <a:p>
            <a:r>
              <a:rPr lang="en-US" sz="943" b="1">
                <a:solidFill>
                  <a:schemeClr val="bg1"/>
                </a:solidFill>
                <a:latin typeface="Roboto" panose="02000000000000000000" pitchFamily="2" charset="0"/>
                <a:ea typeface="Roboto" panose="02000000000000000000" pitchFamily="2" charset="0"/>
                <a:cs typeface="Roboto" panose="02000000000000000000" pitchFamily="2" charset="0"/>
              </a:rPr>
              <a:t>Conference Wrap-Up</a:t>
            </a:r>
          </a:p>
        </p:txBody>
      </p:sp>
      <p:sp>
        <p:nvSpPr>
          <p:cNvPr id="87" name="TextBox 86">
            <a:extLst>
              <a:ext uri="{FF2B5EF4-FFF2-40B4-BE49-F238E27FC236}">
                <a16:creationId xmlns:a16="http://schemas.microsoft.com/office/drawing/2014/main" id="{36C7FB87-A55D-86CA-51BB-E3B453067400}"/>
              </a:ext>
            </a:extLst>
          </p:cNvPr>
          <p:cNvSpPr txBox="1"/>
          <p:nvPr userDrawn="1"/>
        </p:nvSpPr>
        <p:spPr>
          <a:xfrm>
            <a:off x="6451282" y="5878112"/>
            <a:ext cx="1131744" cy="341184"/>
          </a:xfrm>
          <a:prstGeom prst="rect">
            <a:avLst/>
          </a:prstGeom>
          <a:noFill/>
        </p:spPr>
        <p:txBody>
          <a:bodyPr wrap="square" rtlCol="0">
            <a:spAutoFit/>
          </a:bodyPr>
          <a:lstStyle/>
          <a:p>
            <a:r>
              <a:rPr lang="en-US" sz="1617" b="1">
                <a:solidFill>
                  <a:schemeClr val="bg1"/>
                </a:solidFill>
                <a:latin typeface="Roboto" panose="02000000000000000000" pitchFamily="2" charset="0"/>
                <a:ea typeface="Roboto" panose="02000000000000000000" pitchFamily="2" charset="0"/>
                <a:cs typeface="Roboto" panose="02000000000000000000" pitchFamily="2" charset="0"/>
              </a:rPr>
              <a:t>09</a:t>
            </a:r>
            <a:endParaRPr lang="en-US" sz="1617">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470263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ge Lef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9FDDC31-E07C-01CA-4A19-C341288A7191}"/>
              </a:ext>
            </a:extLst>
          </p:cNvPr>
          <p:cNvSpPr>
            <a:spLocks noGrp="1"/>
          </p:cNvSpPr>
          <p:nvPr>
            <p:ph type="sldNum" sz="quarter" idx="12"/>
          </p:nvPr>
        </p:nvSpPr>
        <p:spPr>
          <a:xfrm>
            <a:off x="130313" y="6414595"/>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CE475FDB-B0C8-6548-83AF-3ADCFFDB25BF}" type="slidenum">
              <a:rPr lang="en-US" smtClean="0"/>
              <a:pPr/>
              <a:t>‹#›</a:t>
            </a:fld>
            <a:endParaRPr lang="en-US"/>
          </a:p>
        </p:txBody>
      </p:sp>
      <p:pic>
        <p:nvPicPr>
          <p:cNvPr id="7" name="Picture 6">
            <a:extLst>
              <a:ext uri="{FF2B5EF4-FFF2-40B4-BE49-F238E27FC236}">
                <a16:creationId xmlns:a16="http://schemas.microsoft.com/office/drawing/2014/main" id="{7CAE020D-56AC-D850-7177-E26B1AF070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501" y="78281"/>
            <a:ext cx="2584824" cy="701819"/>
          </a:xfrm>
          <a:prstGeom prst="rect">
            <a:avLst/>
          </a:prstGeom>
        </p:spPr>
      </p:pic>
      <p:sp>
        <p:nvSpPr>
          <p:cNvPr id="10" name="Rectangle 9">
            <a:extLst>
              <a:ext uri="{FF2B5EF4-FFF2-40B4-BE49-F238E27FC236}">
                <a16:creationId xmlns:a16="http://schemas.microsoft.com/office/drawing/2014/main" id="{6DF14AD3-FD3C-F65C-163A-2FA45A1746EB}"/>
              </a:ext>
            </a:extLst>
          </p:cNvPr>
          <p:cNvSpPr/>
          <p:nvPr userDrawn="1"/>
        </p:nvSpPr>
        <p:spPr>
          <a:xfrm>
            <a:off x="1" y="898236"/>
            <a:ext cx="6095999" cy="75696"/>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5" name="Title 1">
            <a:extLst>
              <a:ext uri="{FF2B5EF4-FFF2-40B4-BE49-F238E27FC236}">
                <a16:creationId xmlns:a16="http://schemas.microsoft.com/office/drawing/2014/main" id="{ABFA54EE-EFEC-8E76-45C9-41AD51594695}"/>
              </a:ext>
            </a:extLst>
          </p:cNvPr>
          <p:cNvSpPr>
            <a:spLocks noGrp="1"/>
          </p:cNvSpPr>
          <p:nvPr>
            <p:ph type="title" hasCustomPrompt="1"/>
          </p:nvPr>
        </p:nvSpPr>
        <p:spPr>
          <a:xfrm>
            <a:off x="394730" y="353589"/>
            <a:ext cx="11384797" cy="426510"/>
          </a:xfrm>
          <a:prstGeom prst="rect">
            <a:avLst/>
          </a:prstGeom>
        </p:spPr>
        <p:txBody>
          <a:bodyPr anchor="ctr"/>
          <a:lstStyle>
            <a:lvl1pPr algn="ctr">
              <a:defRPr sz="2426" b="1">
                <a:solidFill>
                  <a:srgbClr val="005326"/>
                </a:solidFill>
                <a:latin typeface="Roboto" panose="02000000000000000000" pitchFamily="2" charset="0"/>
                <a:ea typeface="Roboto" panose="02000000000000000000" pitchFamily="2" charset="0"/>
                <a:cs typeface="Roboto" panose="02000000000000000000" pitchFamily="2" charset="0"/>
              </a:defRPr>
            </a:lvl1pPr>
          </a:lstStyle>
          <a:p>
            <a:r>
              <a:rPr lang="en-US"/>
              <a:t>Page Title Right if needed</a:t>
            </a:r>
          </a:p>
        </p:txBody>
      </p:sp>
    </p:spTree>
    <p:extLst>
      <p:ext uri="{BB962C8B-B14F-4D97-AF65-F5344CB8AC3E}">
        <p14:creationId xmlns:p14="http://schemas.microsoft.com/office/powerpoint/2010/main" val="3939219789"/>
      </p:ext>
    </p:extLst>
  </p:cSld>
  <p:clrMapOvr>
    <a:masterClrMapping/>
  </p:clrMapOvr>
  <p:extLst>
    <p:ext uri="{DCECCB84-F9BA-43D5-87BE-67443E8EF086}">
      <p15:sldGuideLst xmlns:p15="http://schemas.microsoft.com/office/powerpoint/2012/main">
        <p15:guide id="1" pos="495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ge Righ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4839C46-9D0C-82BC-90B1-6D9A46A18047}"/>
              </a:ext>
            </a:extLst>
          </p:cNvPr>
          <p:cNvSpPr>
            <a:spLocks noGrp="1"/>
          </p:cNvSpPr>
          <p:nvPr>
            <p:ph type="title" hasCustomPrompt="1"/>
          </p:nvPr>
        </p:nvSpPr>
        <p:spPr>
          <a:xfrm>
            <a:off x="394728" y="353589"/>
            <a:ext cx="11384797" cy="426510"/>
          </a:xfrm>
          <a:prstGeom prst="rect">
            <a:avLst/>
          </a:prstGeom>
        </p:spPr>
        <p:txBody>
          <a:bodyPr anchor="ctr"/>
          <a:lstStyle>
            <a:lvl1pPr algn="ctr">
              <a:defRPr sz="2426" b="1">
                <a:solidFill>
                  <a:srgbClr val="005326"/>
                </a:solidFill>
                <a:latin typeface="Roboto" panose="02000000000000000000" pitchFamily="2" charset="0"/>
                <a:ea typeface="Roboto" panose="02000000000000000000" pitchFamily="2" charset="0"/>
                <a:cs typeface="Roboto" panose="02000000000000000000" pitchFamily="2" charset="0"/>
              </a:defRPr>
            </a:lvl1pPr>
          </a:lstStyle>
          <a:p>
            <a:r>
              <a:rPr lang="en-US"/>
              <a:t>Page Title Right if needed</a:t>
            </a:r>
          </a:p>
        </p:txBody>
      </p:sp>
      <p:sp>
        <p:nvSpPr>
          <p:cNvPr id="10" name="Slide Number Placeholder 5">
            <a:extLst>
              <a:ext uri="{FF2B5EF4-FFF2-40B4-BE49-F238E27FC236}">
                <a16:creationId xmlns:a16="http://schemas.microsoft.com/office/drawing/2014/main" id="{A5469B23-ACB1-89CB-07BD-37B0A07D46C1}"/>
              </a:ext>
            </a:extLst>
          </p:cNvPr>
          <p:cNvSpPr>
            <a:spLocks noGrp="1"/>
          </p:cNvSpPr>
          <p:nvPr>
            <p:ph type="sldNum" sz="quarter" idx="12"/>
          </p:nvPr>
        </p:nvSpPr>
        <p:spPr>
          <a:xfrm>
            <a:off x="9358053" y="6446838"/>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pPr algn="r"/>
            <a:r>
              <a:rPr lang="en-US"/>
              <a:t>PAGE </a:t>
            </a:r>
            <a:fld id="{8C56F40D-B6E0-8C4A-8F8D-D0E838A458C2}" type="slidenum">
              <a:rPr lang="en-US" smtClean="0"/>
              <a:pPr algn="r"/>
              <a:t>‹#›</a:t>
            </a:fld>
            <a:endParaRPr lang="en-US"/>
          </a:p>
        </p:txBody>
      </p:sp>
      <p:pic>
        <p:nvPicPr>
          <p:cNvPr id="11" name="Picture 10">
            <a:extLst>
              <a:ext uri="{FF2B5EF4-FFF2-40B4-BE49-F238E27FC236}">
                <a16:creationId xmlns:a16="http://schemas.microsoft.com/office/drawing/2014/main" id="{53DDA39E-F1EB-67C1-8BE7-C31C2F2DB0B2}"/>
              </a:ext>
            </a:extLst>
          </p:cNvPr>
          <p:cNvPicPr>
            <a:picLocks noChangeAspect="1"/>
          </p:cNvPicPr>
          <p:nvPr userDrawn="1"/>
        </p:nvPicPr>
        <p:blipFill>
          <a:blip r:embed="rId2">
            <a:alphaModFix amt="50000"/>
          </a:blip>
          <a:stretch>
            <a:fillRect/>
          </a:stretch>
        </p:blipFill>
        <p:spPr>
          <a:xfrm>
            <a:off x="7661526" y="-215384"/>
            <a:ext cx="5739084" cy="1564456"/>
          </a:xfrm>
          <a:prstGeom prst="rect">
            <a:avLst/>
          </a:prstGeom>
        </p:spPr>
      </p:pic>
    </p:spTree>
    <p:extLst>
      <p:ext uri="{BB962C8B-B14F-4D97-AF65-F5344CB8AC3E}">
        <p14:creationId xmlns:p14="http://schemas.microsoft.com/office/powerpoint/2010/main" val="2491141896"/>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DDB61D-7722-21AA-63F7-20291498C1E8}"/>
              </a:ext>
            </a:extLst>
          </p:cNvPr>
          <p:cNvSpPr/>
          <p:nvPr userDrawn="1"/>
        </p:nvSpPr>
        <p:spPr>
          <a:xfrm>
            <a:off x="1" y="0"/>
            <a:ext cx="12192000" cy="659654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pic>
        <p:nvPicPr>
          <p:cNvPr id="8" name="Picture 7">
            <a:extLst>
              <a:ext uri="{FF2B5EF4-FFF2-40B4-BE49-F238E27FC236}">
                <a16:creationId xmlns:a16="http://schemas.microsoft.com/office/drawing/2014/main" id="{1F5D8F1A-BD3B-B832-D8B7-1096AC6F5D41}"/>
              </a:ext>
            </a:extLst>
          </p:cNvPr>
          <p:cNvPicPr>
            <a:picLocks noChangeAspect="1"/>
          </p:cNvPicPr>
          <p:nvPr userDrawn="1"/>
        </p:nvPicPr>
        <p:blipFill>
          <a:blip r:embed="rId2"/>
          <a:stretch>
            <a:fillRect/>
          </a:stretch>
        </p:blipFill>
        <p:spPr>
          <a:xfrm>
            <a:off x="176571" y="129306"/>
            <a:ext cx="1676166" cy="456917"/>
          </a:xfrm>
          <a:prstGeom prst="rect">
            <a:avLst/>
          </a:prstGeom>
        </p:spPr>
      </p:pic>
      <p:sp>
        <p:nvSpPr>
          <p:cNvPr id="10" name="Title 1">
            <a:extLst>
              <a:ext uri="{FF2B5EF4-FFF2-40B4-BE49-F238E27FC236}">
                <a16:creationId xmlns:a16="http://schemas.microsoft.com/office/drawing/2014/main" id="{9F7D62E0-2294-D36C-6733-2E8BB042E505}"/>
              </a:ext>
            </a:extLst>
          </p:cNvPr>
          <p:cNvSpPr>
            <a:spLocks noGrp="1"/>
          </p:cNvSpPr>
          <p:nvPr>
            <p:ph type="title" hasCustomPrompt="1"/>
          </p:nvPr>
        </p:nvSpPr>
        <p:spPr>
          <a:xfrm>
            <a:off x="2029307" y="159713"/>
            <a:ext cx="8133384" cy="426510"/>
          </a:xfrm>
          <a:prstGeom prst="rect">
            <a:avLst/>
          </a:prstGeom>
        </p:spPr>
        <p:txBody>
          <a:bodyPr anchor="ctr"/>
          <a:lstStyle>
            <a:lvl1pPr algn="l">
              <a:defRPr sz="2426" b="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r>
              <a:rPr lang="en-US"/>
              <a:t>INFOGRAPHIC TITLE</a:t>
            </a:r>
          </a:p>
        </p:txBody>
      </p:sp>
      <p:pic>
        <p:nvPicPr>
          <p:cNvPr id="11" name="Picture 10">
            <a:extLst>
              <a:ext uri="{FF2B5EF4-FFF2-40B4-BE49-F238E27FC236}">
                <a16:creationId xmlns:a16="http://schemas.microsoft.com/office/drawing/2014/main" id="{D0B16BBA-F648-B97E-2B1D-3B382BA1C98C}"/>
              </a:ext>
            </a:extLst>
          </p:cNvPr>
          <p:cNvPicPr>
            <a:picLocks noChangeAspect="1"/>
          </p:cNvPicPr>
          <p:nvPr userDrawn="1"/>
        </p:nvPicPr>
        <p:blipFill>
          <a:blip r:embed="rId2"/>
          <a:stretch>
            <a:fillRect/>
          </a:stretch>
        </p:blipFill>
        <p:spPr>
          <a:xfrm flipH="1">
            <a:off x="10162692" y="6049284"/>
            <a:ext cx="1676166" cy="456917"/>
          </a:xfrm>
          <a:prstGeom prst="rect">
            <a:avLst/>
          </a:prstGeom>
        </p:spPr>
      </p:pic>
    </p:spTree>
    <p:extLst>
      <p:ext uri="{BB962C8B-B14F-4D97-AF65-F5344CB8AC3E}">
        <p14:creationId xmlns:p14="http://schemas.microsoft.com/office/powerpoint/2010/main" val="40986925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otes Left">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54320CC-C7AF-1AA8-9501-6F13CD6BC19D}"/>
              </a:ext>
            </a:extLst>
          </p:cNvPr>
          <p:cNvSpPr txBox="1"/>
          <p:nvPr userDrawn="1"/>
        </p:nvSpPr>
        <p:spPr>
          <a:xfrm>
            <a:off x="415504" y="198957"/>
            <a:ext cx="5484647" cy="465640"/>
          </a:xfrm>
          <a:prstGeom prst="rect">
            <a:avLst/>
          </a:prstGeom>
          <a:noFill/>
        </p:spPr>
        <p:txBody>
          <a:bodyPr wrap="square" rtlCol="0">
            <a:spAutoFit/>
          </a:bodyPr>
          <a:lstStyle/>
          <a:p>
            <a:r>
              <a:rPr lang="en-US" sz="2426" spc="202">
                <a:solidFill>
                  <a:srgbClr val="63A70A"/>
                </a:solidFill>
                <a:latin typeface="Roboto" panose="02000000000000000000" pitchFamily="2" charset="0"/>
                <a:ea typeface="Roboto" panose="02000000000000000000" pitchFamily="2" charset="0"/>
                <a:cs typeface="Roboto" panose="02000000000000000000" pitchFamily="2" charset="0"/>
              </a:rPr>
              <a:t>NOTES</a:t>
            </a:r>
          </a:p>
        </p:txBody>
      </p:sp>
      <p:sp>
        <p:nvSpPr>
          <p:cNvPr id="14" name="TextBox 13">
            <a:extLst>
              <a:ext uri="{FF2B5EF4-FFF2-40B4-BE49-F238E27FC236}">
                <a16:creationId xmlns:a16="http://schemas.microsoft.com/office/drawing/2014/main" id="{E8A37CFA-05F0-B6A4-17D6-D49237DFBCA7}"/>
              </a:ext>
            </a:extLst>
          </p:cNvPr>
          <p:cNvSpPr txBox="1"/>
          <p:nvPr userDrawn="1"/>
        </p:nvSpPr>
        <p:spPr>
          <a:xfrm>
            <a:off x="207125" y="744772"/>
            <a:ext cx="6260700" cy="3620478"/>
          </a:xfrm>
          <a:prstGeom prst="rect">
            <a:avLst/>
          </a:prstGeom>
          <a:noFill/>
        </p:spPr>
        <p:txBody>
          <a:bodyPr wrap="square" rtlCol="0">
            <a:spAutoFit/>
          </a:bodyPr>
          <a:lstStyle/>
          <a:p>
            <a:pPr>
              <a:lnSpc>
                <a:spcPct val="150000"/>
              </a:lnSpc>
            </a:pPr>
            <a:r>
              <a:rPr lang="en-US" sz="809" b="0" u="dotted" baseline="0">
                <a:uFill>
                  <a:solidFill>
                    <a:srgbClr val="00BFDF"/>
                  </a:solidFill>
                </a:uFill>
                <a:latin typeface="Roboto" panose="02000000000000000000" pitchFamily="2" charset="0"/>
                <a:ea typeface="Roboto" panose="02000000000000000000" pitchFamily="2" charset="0"/>
                <a:cs typeface="Roboto" panose="02000000000000000000" pitchFamily="2" charset="0"/>
              </a:rPr>
              <a:t>																																																																																</a:t>
            </a:r>
          </a:p>
          <a:p>
            <a:pPr marL="0" marR="0" lvl="0" indent="0" algn="l" defTabSz="624317" rtl="0" eaLnBrk="1" fontAlgn="auto" latinLnBrk="0" hangingPunct="1">
              <a:lnSpc>
                <a:spcPct val="150000"/>
              </a:lnSpc>
              <a:spcBef>
                <a:spcPts val="0"/>
              </a:spcBef>
              <a:spcAft>
                <a:spcPts val="0"/>
              </a:spcAft>
              <a:buClrTx/>
              <a:buSzTx/>
              <a:buFontTx/>
              <a:buNone/>
              <a:tabLst/>
              <a:defRPr/>
            </a:pPr>
            <a:r>
              <a:rPr lang="en-US" sz="809" b="0" u="dotted" baseline="0">
                <a:uFill>
                  <a:solidFill>
                    <a:srgbClr val="00BFDF"/>
                  </a:solidFill>
                </a:uFill>
                <a:latin typeface="Roboto" panose="02000000000000000000" pitchFamily="2" charset="0"/>
                <a:ea typeface="Roboto" panose="02000000000000000000" pitchFamily="2" charset="0"/>
                <a:cs typeface="Roboto" panose="02000000000000000000" pitchFamily="2" charset="0"/>
              </a:rPr>
              <a:t>																																								</a:t>
            </a:r>
          </a:p>
        </p:txBody>
      </p:sp>
      <p:sp>
        <p:nvSpPr>
          <p:cNvPr id="15" name="Slide Number Placeholder 5">
            <a:extLst>
              <a:ext uri="{FF2B5EF4-FFF2-40B4-BE49-F238E27FC236}">
                <a16:creationId xmlns:a16="http://schemas.microsoft.com/office/drawing/2014/main" id="{2CCC700D-925F-70C4-F405-430B188A66F2}"/>
              </a:ext>
            </a:extLst>
          </p:cNvPr>
          <p:cNvSpPr>
            <a:spLocks noGrp="1"/>
          </p:cNvSpPr>
          <p:nvPr>
            <p:ph type="sldNum" sz="quarter" idx="12"/>
          </p:nvPr>
        </p:nvSpPr>
        <p:spPr>
          <a:xfrm>
            <a:off x="93200" y="6443357"/>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r>
              <a:rPr lang="en-US"/>
              <a:t>PAGE </a:t>
            </a:r>
            <a:fld id="{8C56F40D-B6E0-8C4A-8F8D-D0E838A458C2}" type="slidenum">
              <a:rPr lang="en-US" smtClean="0"/>
              <a:pPr/>
              <a:t>‹#›</a:t>
            </a:fld>
            <a:endParaRPr lang="en-US"/>
          </a:p>
        </p:txBody>
      </p:sp>
      <p:sp>
        <p:nvSpPr>
          <p:cNvPr id="16" name="Rectangle 15">
            <a:extLst>
              <a:ext uri="{FF2B5EF4-FFF2-40B4-BE49-F238E27FC236}">
                <a16:creationId xmlns:a16="http://schemas.microsoft.com/office/drawing/2014/main" id="{E48D3CE6-E9C2-89A7-03F7-F057EF166371}"/>
              </a:ext>
            </a:extLst>
          </p:cNvPr>
          <p:cNvSpPr/>
          <p:nvPr userDrawn="1"/>
        </p:nvSpPr>
        <p:spPr>
          <a:xfrm>
            <a:off x="3337475" y="358410"/>
            <a:ext cx="8854525" cy="151813"/>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Tree>
    <p:extLst>
      <p:ext uri="{BB962C8B-B14F-4D97-AF65-F5344CB8AC3E}">
        <p14:creationId xmlns:p14="http://schemas.microsoft.com/office/powerpoint/2010/main" val="3569820108"/>
      </p:ext>
    </p:extLst>
  </p:cSld>
  <p:clrMapOvr>
    <a:masterClrMapping/>
  </p:clrMapOvr>
  <p:extLst>
    <p:ext uri="{DCECCB84-F9BA-43D5-87BE-67443E8EF086}">
      <p15:sldGuideLst xmlns:p15="http://schemas.microsoft.com/office/powerpoint/2012/main">
        <p15:guide id="2" pos="248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otes Rig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359616A-B754-5D00-AB2F-8AFCEFABB8A1}"/>
              </a:ext>
            </a:extLst>
          </p:cNvPr>
          <p:cNvSpPr>
            <a:spLocks noGrp="1"/>
          </p:cNvSpPr>
          <p:nvPr>
            <p:ph type="sldNum" sz="quarter" idx="12"/>
          </p:nvPr>
        </p:nvSpPr>
        <p:spPr>
          <a:xfrm>
            <a:off x="9358053" y="6446838"/>
            <a:ext cx="2743200" cy="365125"/>
          </a:xfrm>
          <a:prstGeom prst="rect">
            <a:avLst/>
          </a:prstGeom>
        </p:spPr>
        <p:txBody>
          <a:bodyPr/>
          <a:lstStyle>
            <a:lvl1pPr algn="l">
              <a:defRPr sz="674">
                <a:solidFill>
                  <a:srgbClr val="A5A5A5"/>
                </a:solidFill>
                <a:latin typeface="Roboto" panose="02000000000000000000" pitchFamily="2" charset="0"/>
                <a:ea typeface="Roboto" panose="02000000000000000000" pitchFamily="2" charset="0"/>
                <a:cs typeface="Roboto" panose="02000000000000000000" pitchFamily="2" charset="0"/>
              </a:defRPr>
            </a:lvl1pPr>
          </a:lstStyle>
          <a:p>
            <a:pPr algn="r"/>
            <a:r>
              <a:rPr lang="en-US"/>
              <a:t>PAGE </a:t>
            </a:r>
            <a:fld id="{8C56F40D-B6E0-8C4A-8F8D-D0E838A458C2}" type="slidenum">
              <a:rPr lang="en-US" smtClean="0"/>
              <a:pPr algn="r"/>
              <a:t>‹#›</a:t>
            </a:fld>
            <a:endParaRPr lang="en-US"/>
          </a:p>
        </p:txBody>
      </p:sp>
      <p:sp>
        <p:nvSpPr>
          <p:cNvPr id="7" name="TextBox 6">
            <a:extLst>
              <a:ext uri="{FF2B5EF4-FFF2-40B4-BE49-F238E27FC236}">
                <a16:creationId xmlns:a16="http://schemas.microsoft.com/office/drawing/2014/main" id="{6174B838-B82D-6998-6C83-197D65C43E8A}"/>
              </a:ext>
            </a:extLst>
          </p:cNvPr>
          <p:cNvSpPr txBox="1"/>
          <p:nvPr userDrawn="1"/>
        </p:nvSpPr>
        <p:spPr>
          <a:xfrm>
            <a:off x="5931300" y="744772"/>
            <a:ext cx="6260700" cy="3620478"/>
          </a:xfrm>
          <a:prstGeom prst="rect">
            <a:avLst/>
          </a:prstGeom>
          <a:noFill/>
        </p:spPr>
        <p:txBody>
          <a:bodyPr wrap="square" rtlCol="0">
            <a:spAutoFit/>
          </a:bodyPr>
          <a:lstStyle/>
          <a:p>
            <a:pPr>
              <a:lnSpc>
                <a:spcPct val="150000"/>
              </a:lnSpc>
            </a:pPr>
            <a:r>
              <a:rPr lang="en-US" sz="809" u="dotted" baseline="0">
                <a:uFill>
                  <a:solidFill>
                    <a:srgbClr val="00BFDF"/>
                  </a:solidFill>
                </a:uFill>
                <a:latin typeface="Roboto" panose="02000000000000000000" pitchFamily="2" charset="0"/>
                <a:ea typeface="Roboto" panose="02000000000000000000" pitchFamily="2" charset="0"/>
                <a:cs typeface="Roboto" panose="02000000000000000000" pitchFamily="2" charset="0"/>
              </a:rPr>
              <a:t>																																																																																</a:t>
            </a:r>
          </a:p>
          <a:p>
            <a:pPr marL="0" marR="0" lvl="0" indent="0" algn="l" defTabSz="624317" rtl="0" eaLnBrk="1" fontAlgn="auto" latinLnBrk="0" hangingPunct="1">
              <a:lnSpc>
                <a:spcPct val="150000"/>
              </a:lnSpc>
              <a:spcBef>
                <a:spcPts val="0"/>
              </a:spcBef>
              <a:spcAft>
                <a:spcPts val="0"/>
              </a:spcAft>
              <a:buClrTx/>
              <a:buSzTx/>
              <a:buFontTx/>
              <a:buNone/>
              <a:tabLst/>
              <a:defRPr/>
            </a:pPr>
            <a:r>
              <a:rPr lang="en-US" sz="809" u="dotted" baseline="0">
                <a:uFill>
                  <a:solidFill>
                    <a:srgbClr val="00BFDF"/>
                  </a:solidFill>
                </a:uFill>
                <a:latin typeface="Roboto" panose="02000000000000000000" pitchFamily="2" charset="0"/>
                <a:ea typeface="Roboto" panose="02000000000000000000" pitchFamily="2" charset="0"/>
                <a:cs typeface="Roboto" panose="02000000000000000000" pitchFamily="2" charset="0"/>
              </a:rPr>
              <a:t>																																								</a:t>
            </a:r>
          </a:p>
        </p:txBody>
      </p:sp>
      <p:pic>
        <p:nvPicPr>
          <p:cNvPr id="8" name="Picture 7">
            <a:extLst>
              <a:ext uri="{FF2B5EF4-FFF2-40B4-BE49-F238E27FC236}">
                <a16:creationId xmlns:a16="http://schemas.microsoft.com/office/drawing/2014/main" id="{213883F2-5119-7FBD-27C7-FA18F7B3CE6C}"/>
              </a:ext>
            </a:extLst>
          </p:cNvPr>
          <p:cNvPicPr>
            <a:picLocks noChangeAspect="1"/>
          </p:cNvPicPr>
          <p:nvPr userDrawn="1"/>
        </p:nvPicPr>
        <p:blipFill>
          <a:blip r:embed="rId2">
            <a:alphaModFix amt="50000"/>
          </a:blip>
          <a:stretch>
            <a:fillRect/>
          </a:stretch>
        </p:blipFill>
        <p:spPr>
          <a:xfrm>
            <a:off x="7661526" y="-215384"/>
            <a:ext cx="5739084" cy="1564456"/>
          </a:xfrm>
          <a:prstGeom prst="rect">
            <a:avLst/>
          </a:prstGeom>
        </p:spPr>
      </p:pic>
      <p:sp>
        <p:nvSpPr>
          <p:cNvPr id="9" name="Rectangle 8">
            <a:extLst>
              <a:ext uri="{FF2B5EF4-FFF2-40B4-BE49-F238E27FC236}">
                <a16:creationId xmlns:a16="http://schemas.microsoft.com/office/drawing/2014/main" id="{11545BE7-9966-B71F-B86B-BE8D5B7DE549}"/>
              </a:ext>
            </a:extLst>
          </p:cNvPr>
          <p:cNvSpPr/>
          <p:nvPr userDrawn="1"/>
        </p:nvSpPr>
        <p:spPr>
          <a:xfrm>
            <a:off x="1" y="358411"/>
            <a:ext cx="6095999" cy="148331"/>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Tree>
    <p:extLst>
      <p:ext uri="{BB962C8B-B14F-4D97-AF65-F5344CB8AC3E}">
        <p14:creationId xmlns:p14="http://schemas.microsoft.com/office/powerpoint/2010/main" val="1919852821"/>
      </p:ext>
    </p:extLst>
  </p:cSld>
  <p:clrMapOvr>
    <a:masterClrMapping/>
  </p:clrMapOvr>
  <p:extLst>
    <p:ext uri="{DCECCB84-F9BA-43D5-87BE-67443E8EF086}">
      <p15:sldGuideLst xmlns:p15="http://schemas.microsoft.com/office/powerpoint/2012/main">
        <p15:guide id="1" pos="248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ackCov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51B6C-387F-8EC3-586A-F3D4069A7D7D}"/>
              </a:ext>
            </a:extLst>
          </p:cNvPr>
          <p:cNvPicPr>
            <a:picLocks noChangeAspect="1"/>
          </p:cNvPicPr>
          <p:nvPr userDrawn="1"/>
        </p:nvPicPr>
        <p:blipFill rotWithShape="1">
          <a:blip r:embed="rId2"/>
          <a:srcRect l="-59" t="9510" r="52080" b="9510"/>
          <a:stretch/>
        </p:blipFill>
        <p:spPr>
          <a:xfrm>
            <a:off x="2" y="358487"/>
            <a:ext cx="12191998" cy="5962939"/>
          </a:xfrm>
          <a:prstGeom prst="rect">
            <a:avLst/>
          </a:prstGeom>
        </p:spPr>
      </p:pic>
      <p:sp>
        <p:nvSpPr>
          <p:cNvPr id="6" name="Rectangle 5">
            <a:extLst>
              <a:ext uri="{FF2B5EF4-FFF2-40B4-BE49-F238E27FC236}">
                <a16:creationId xmlns:a16="http://schemas.microsoft.com/office/drawing/2014/main" id="{ABFEF4C8-BA85-E4AA-83F7-E31B07F11082}"/>
              </a:ext>
            </a:extLst>
          </p:cNvPr>
          <p:cNvSpPr/>
          <p:nvPr userDrawn="1"/>
        </p:nvSpPr>
        <p:spPr>
          <a:xfrm>
            <a:off x="0" y="5145886"/>
            <a:ext cx="3443486" cy="1353628"/>
          </a:xfrm>
          <a:prstGeom prst="rect">
            <a:avLst/>
          </a:prstGeom>
          <a:solidFill>
            <a:srgbClr val="A5A5A5">
              <a:alpha val="9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pic>
        <p:nvPicPr>
          <p:cNvPr id="8" name="Picture 7">
            <a:extLst>
              <a:ext uri="{FF2B5EF4-FFF2-40B4-BE49-F238E27FC236}">
                <a16:creationId xmlns:a16="http://schemas.microsoft.com/office/drawing/2014/main" id="{1438D88F-9723-C5CB-5E3C-1BEDD9DC2747}"/>
              </a:ext>
            </a:extLst>
          </p:cNvPr>
          <p:cNvPicPr>
            <a:picLocks noChangeAspect="1"/>
          </p:cNvPicPr>
          <p:nvPr userDrawn="1"/>
        </p:nvPicPr>
        <p:blipFill>
          <a:blip r:embed="rId3"/>
          <a:stretch>
            <a:fillRect/>
          </a:stretch>
        </p:blipFill>
        <p:spPr>
          <a:xfrm>
            <a:off x="-260477" y="5213279"/>
            <a:ext cx="3836409" cy="1115512"/>
          </a:xfrm>
          <a:prstGeom prst="rect">
            <a:avLst/>
          </a:prstGeom>
        </p:spPr>
      </p:pic>
    </p:spTree>
    <p:extLst>
      <p:ext uri="{BB962C8B-B14F-4D97-AF65-F5344CB8AC3E}">
        <p14:creationId xmlns:p14="http://schemas.microsoft.com/office/powerpoint/2010/main" val="322941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2DF-99AF-D4E7-ED42-411F31623B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F9F4E2-ED09-0478-260F-EE30A05404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08B88-46A6-4362-A8AC-6DAB4748936B}"/>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1C8D0951-4293-A863-FF7E-596E0E26F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26CD5-ED70-2AA4-44FC-607D9E174483}"/>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1873923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D496-370E-17F3-5D70-5FBD1A80923F}"/>
              </a:ext>
            </a:extLst>
          </p:cNvPr>
          <p:cNvSpPr>
            <a:spLocks noGrp="1"/>
          </p:cNvSpPr>
          <p:nvPr>
            <p:ph type="title"/>
          </p:nvPr>
        </p:nvSpPr>
        <p:spPr>
          <a:xfrm>
            <a:off x="839790" y="457201"/>
            <a:ext cx="3932237" cy="1600200"/>
          </a:xfrm>
          <a:prstGeom prst="rect">
            <a:avLst/>
          </a:prstGeom>
        </p:spPr>
        <p:txBody>
          <a:bodyPr anchor="b"/>
          <a:lstStyle>
            <a:lvl1pPr>
              <a:defRPr sz="1375"/>
            </a:lvl1pPr>
          </a:lstStyle>
          <a:p>
            <a:r>
              <a:rPr lang="en-US"/>
              <a:t>Click to edit Master title style</a:t>
            </a:r>
          </a:p>
        </p:txBody>
      </p:sp>
      <p:sp>
        <p:nvSpPr>
          <p:cNvPr id="3" name="Picture Placeholder 2">
            <a:extLst>
              <a:ext uri="{FF2B5EF4-FFF2-40B4-BE49-F238E27FC236}">
                <a16:creationId xmlns:a16="http://schemas.microsoft.com/office/drawing/2014/main" id="{C69C428F-A7C7-E2D7-3A1A-5CA85A6858A0}"/>
              </a:ext>
            </a:extLst>
          </p:cNvPr>
          <p:cNvSpPr>
            <a:spLocks noGrp="1"/>
          </p:cNvSpPr>
          <p:nvPr>
            <p:ph type="pic" idx="1"/>
          </p:nvPr>
        </p:nvSpPr>
        <p:spPr>
          <a:xfrm>
            <a:off x="5183187" y="987426"/>
            <a:ext cx="6172201" cy="4873625"/>
          </a:xfrm>
          <a:prstGeom prst="rect">
            <a:avLst/>
          </a:prstGeom>
        </p:spPr>
        <p:txBody>
          <a:bodyPr/>
          <a:lstStyle>
            <a:lvl1pPr marL="0" indent="0">
              <a:buNone/>
              <a:defRPr sz="1375"/>
            </a:lvl1pPr>
            <a:lvl2pPr marL="196389" indent="0">
              <a:buNone/>
              <a:defRPr sz="1203"/>
            </a:lvl2pPr>
            <a:lvl3pPr marL="392778" indent="0">
              <a:buNone/>
              <a:defRPr sz="1031"/>
            </a:lvl3pPr>
            <a:lvl4pPr marL="589167" indent="0">
              <a:buNone/>
              <a:defRPr sz="859"/>
            </a:lvl4pPr>
            <a:lvl5pPr marL="785556" indent="0">
              <a:buNone/>
              <a:defRPr sz="859"/>
            </a:lvl5pPr>
            <a:lvl6pPr marL="981946" indent="0">
              <a:buNone/>
              <a:defRPr sz="859"/>
            </a:lvl6pPr>
            <a:lvl7pPr marL="1178335" indent="0">
              <a:buNone/>
              <a:defRPr sz="859"/>
            </a:lvl7pPr>
            <a:lvl8pPr marL="1374724" indent="0">
              <a:buNone/>
              <a:defRPr sz="859"/>
            </a:lvl8pPr>
            <a:lvl9pPr marL="1571113" indent="0">
              <a:buNone/>
              <a:defRPr sz="859"/>
            </a:lvl9pPr>
          </a:lstStyle>
          <a:p>
            <a:endParaRPr lang="en-US"/>
          </a:p>
        </p:txBody>
      </p:sp>
      <p:sp>
        <p:nvSpPr>
          <p:cNvPr id="4" name="Text Placeholder 3">
            <a:extLst>
              <a:ext uri="{FF2B5EF4-FFF2-40B4-BE49-F238E27FC236}">
                <a16:creationId xmlns:a16="http://schemas.microsoft.com/office/drawing/2014/main" id="{31D7A637-7A10-22D5-2E57-A030833A155C}"/>
              </a:ext>
            </a:extLst>
          </p:cNvPr>
          <p:cNvSpPr>
            <a:spLocks noGrp="1"/>
          </p:cNvSpPr>
          <p:nvPr>
            <p:ph type="body" sz="half" idx="2"/>
          </p:nvPr>
        </p:nvSpPr>
        <p:spPr>
          <a:xfrm>
            <a:off x="839790" y="2057400"/>
            <a:ext cx="3932237" cy="3811588"/>
          </a:xfrm>
          <a:prstGeom prst="rect">
            <a:avLst/>
          </a:prstGeom>
        </p:spPr>
        <p:txBody>
          <a:bodyPr/>
          <a:lstStyle>
            <a:lvl1pPr marL="0" indent="0">
              <a:buNone/>
              <a:defRPr sz="687"/>
            </a:lvl1pPr>
            <a:lvl2pPr marL="196389" indent="0">
              <a:buNone/>
              <a:defRPr sz="602"/>
            </a:lvl2pPr>
            <a:lvl3pPr marL="392778" indent="0">
              <a:buNone/>
              <a:defRPr sz="515"/>
            </a:lvl3pPr>
            <a:lvl4pPr marL="589167" indent="0">
              <a:buNone/>
              <a:defRPr sz="430"/>
            </a:lvl4pPr>
            <a:lvl5pPr marL="785556" indent="0">
              <a:buNone/>
              <a:defRPr sz="430"/>
            </a:lvl5pPr>
            <a:lvl6pPr marL="981946" indent="0">
              <a:buNone/>
              <a:defRPr sz="430"/>
            </a:lvl6pPr>
            <a:lvl7pPr marL="1178335" indent="0">
              <a:buNone/>
              <a:defRPr sz="430"/>
            </a:lvl7pPr>
            <a:lvl8pPr marL="1374724" indent="0">
              <a:buNone/>
              <a:defRPr sz="430"/>
            </a:lvl8pPr>
            <a:lvl9pPr marL="1571113" indent="0">
              <a:buNone/>
              <a:defRPr sz="430"/>
            </a:lvl9pPr>
          </a:lstStyle>
          <a:p>
            <a:pPr lvl="0"/>
            <a:r>
              <a:rPr lang="en-US"/>
              <a:t>Click to edit Master text styles</a:t>
            </a:r>
          </a:p>
        </p:txBody>
      </p:sp>
      <p:sp>
        <p:nvSpPr>
          <p:cNvPr id="5" name="Date Placeholder 4">
            <a:extLst>
              <a:ext uri="{FF2B5EF4-FFF2-40B4-BE49-F238E27FC236}">
                <a16:creationId xmlns:a16="http://schemas.microsoft.com/office/drawing/2014/main" id="{DA6C1C93-8A5C-61F9-F98D-D53B01C8111D}"/>
              </a:ext>
            </a:extLst>
          </p:cNvPr>
          <p:cNvSpPr>
            <a:spLocks noGrp="1"/>
          </p:cNvSpPr>
          <p:nvPr>
            <p:ph type="dt" sz="half" idx="10"/>
          </p:nvPr>
        </p:nvSpPr>
        <p:spPr>
          <a:xfrm>
            <a:off x="838202"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DE06E061-DD23-9739-B341-874E6B29CE1A}"/>
              </a:ext>
            </a:extLst>
          </p:cNvPr>
          <p:cNvSpPr>
            <a:spLocks noGrp="1"/>
          </p:cNvSpPr>
          <p:nvPr>
            <p:ph type="ftr" sz="quarter" idx="11"/>
          </p:nvPr>
        </p:nvSpPr>
        <p:spPr>
          <a:xfrm>
            <a:off x="4038602"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C1D021-85B2-9DBC-B232-9ECDF1BA0055}"/>
              </a:ext>
            </a:extLst>
          </p:cNvPr>
          <p:cNvSpPr>
            <a:spLocks noGrp="1"/>
          </p:cNvSpPr>
          <p:nvPr>
            <p:ph type="sldNum" sz="quarter" idx="12"/>
          </p:nvPr>
        </p:nvSpPr>
        <p:spPr>
          <a:xfrm>
            <a:off x="8610601" y="6356350"/>
            <a:ext cx="2743200" cy="365125"/>
          </a:xfrm>
          <a:prstGeom prst="rect">
            <a:avLst/>
          </a:prstGeom>
        </p:spPr>
        <p:txBody>
          <a:bodyPr/>
          <a:lstStyle/>
          <a:p>
            <a:fld id="{8C56F40D-B6E0-8C4A-8F8D-D0E838A458C2}" type="slidenum">
              <a:rPr lang="en-US" smtClean="0"/>
              <a:t>‹#›</a:t>
            </a:fld>
            <a:endParaRPr lang="en-US"/>
          </a:p>
        </p:txBody>
      </p:sp>
    </p:spTree>
    <p:extLst>
      <p:ext uri="{BB962C8B-B14F-4D97-AF65-F5344CB8AC3E}">
        <p14:creationId xmlns:p14="http://schemas.microsoft.com/office/powerpoint/2010/main" val="3257187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2B96-7CF4-F2B4-4B9F-824ED77376B3}"/>
              </a:ext>
            </a:extLst>
          </p:cNvPr>
          <p:cNvSpPr>
            <a:spLocks noGrp="1"/>
          </p:cNvSpPr>
          <p:nvPr>
            <p:ph type="title"/>
          </p:nvPr>
        </p:nvSpPr>
        <p:spPr>
          <a:xfrm>
            <a:off x="838202" y="365126"/>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040D59-CB91-57FC-479A-1AB95D896C41}"/>
              </a:ext>
            </a:extLst>
          </p:cNvPr>
          <p:cNvSpPr>
            <a:spLocks noGrp="1"/>
          </p:cNvSpPr>
          <p:nvPr>
            <p:ph type="body" orient="vert" idx="1"/>
          </p:nvPr>
        </p:nvSpPr>
        <p:spPr>
          <a:xfrm>
            <a:off x="838202" y="1825626"/>
            <a:ext cx="10515600" cy="435133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FB228-BF69-EA4E-B761-45EB7397B28C}"/>
              </a:ext>
            </a:extLst>
          </p:cNvPr>
          <p:cNvSpPr>
            <a:spLocks noGrp="1"/>
          </p:cNvSpPr>
          <p:nvPr>
            <p:ph type="dt" sz="half" idx="10"/>
          </p:nvPr>
        </p:nvSpPr>
        <p:spPr>
          <a:xfrm>
            <a:off x="838202"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B509E45-8BA0-A3B9-BAE4-4E95375060A3}"/>
              </a:ext>
            </a:extLst>
          </p:cNvPr>
          <p:cNvSpPr>
            <a:spLocks noGrp="1"/>
          </p:cNvSpPr>
          <p:nvPr>
            <p:ph type="ftr" sz="quarter" idx="11"/>
          </p:nvPr>
        </p:nvSpPr>
        <p:spPr>
          <a:xfrm>
            <a:off x="4038602"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2B266A-773D-D1A8-F4C8-774D63B1678F}"/>
              </a:ext>
            </a:extLst>
          </p:cNvPr>
          <p:cNvSpPr>
            <a:spLocks noGrp="1"/>
          </p:cNvSpPr>
          <p:nvPr>
            <p:ph type="sldNum" sz="quarter" idx="12"/>
          </p:nvPr>
        </p:nvSpPr>
        <p:spPr>
          <a:xfrm>
            <a:off x="8610601" y="6356350"/>
            <a:ext cx="2743200" cy="365125"/>
          </a:xfrm>
          <a:prstGeom prst="rect">
            <a:avLst/>
          </a:prstGeom>
        </p:spPr>
        <p:txBody>
          <a:bodyPr/>
          <a:lstStyle/>
          <a:p>
            <a:fld id="{8C56F40D-B6E0-8C4A-8F8D-D0E838A458C2}" type="slidenum">
              <a:rPr lang="en-US" smtClean="0"/>
              <a:t>‹#›</a:t>
            </a:fld>
            <a:endParaRPr lang="en-US"/>
          </a:p>
        </p:txBody>
      </p:sp>
    </p:spTree>
    <p:extLst>
      <p:ext uri="{BB962C8B-B14F-4D97-AF65-F5344CB8AC3E}">
        <p14:creationId xmlns:p14="http://schemas.microsoft.com/office/powerpoint/2010/main" val="2478260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C979DE-854C-4378-893D-6448F504CDAB}"/>
              </a:ext>
            </a:extLst>
          </p:cNvPr>
          <p:cNvSpPr>
            <a:spLocks noGrp="1"/>
          </p:cNvSpPr>
          <p:nvPr>
            <p:ph type="title" orient="vert"/>
          </p:nvPr>
        </p:nvSpPr>
        <p:spPr>
          <a:xfrm>
            <a:off x="8724901" y="365126"/>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1B8F77-7D98-E454-0157-0F3F1B340F59}"/>
              </a:ext>
            </a:extLst>
          </p:cNvPr>
          <p:cNvSpPr>
            <a:spLocks noGrp="1"/>
          </p:cNvSpPr>
          <p:nvPr>
            <p:ph type="body" orient="vert" idx="1"/>
          </p:nvPr>
        </p:nvSpPr>
        <p:spPr>
          <a:xfrm>
            <a:off x="838201"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C70C51-2765-4A31-BFA4-6102A5A10EA0}"/>
              </a:ext>
            </a:extLst>
          </p:cNvPr>
          <p:cNvSpPr>
            <a:spLocks noGrp="1"/>
          </p:cNvSpPr>
          <p:nvPr>
            <p:ph type="dt" sz="half" idx="10"/>
          </p:nvPr>
        </p:nvSpPr>
        <p:spPr>
          <a:xfrm>
            <a:off x="838202"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D1DB6F2-948C-F332-74BA-FB4943536521}"/>
              </a:ext>
            </a:extLst>
          </p:cNvPr>
          <p:cNvSpPr>
            <a:spLocks noGrp="1"/>
          </p:cNvSpPr>
          <p:nvPr>
            <p:ph type="ftr" sz="quarter" idx="11"/>
          </p:nvPr>
        </p:nvSpPr>
        <p:spPr>
          <a:xfrm>
            <a:off x="4038602"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D4D44B-52E5-9CFA-3D5A-127536BD7BE4}"/>
              </a:ext>
            </a:extLst>
          </p:cNvPr>
          <p:cNvSpPr>
            <a:spLocks noGrp="1"/>
          </p:cNvSpPr>
          <p:nvPr>
            <p:ph type="sldNum" sz="quarter" idx="12"/>
          </p:nvPr>
        </p:nvSpPr>
        <p:spPr>
          <a:xfrm>
            <a:off x="8610601" y="6356350"/>
            <a:ext cx="2743200" cy="365125"/>
          </a:xfrm>
          <a:prstGeom prst="rect">
            <a:avLst/>
          </a:prstGeom>
        </p:spPr>
        <p:txBody>
          <a:bodyPr/>
          <a:lstStyle/>
          <a:p>
            <a:fld id="{8C56F40D-B6E0-8C4A-8F8D-D0E838A458C2}" type="slidenum">
              <a:rPr lang="en-US" smtClean="0"/>
              <a:t>‹#›</a:t>
            </a:fld>
            <a:endParaRPr lang="en-US"/>
          </a:p>
        </p:txBody>
      </p:sp>
    </p:spTree>
    <p:extLst>
      <p:ext uri="{BB962C8B-B14F-4D97-AF65-F5344CB8AC3E}">
        <p14:creationId xmlns:p14="http://schemas.microsoft.com/office/powerpoint/2010/main" val="33154623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20706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1456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58210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7201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69735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80308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5135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696B-5968-5AD7-4A87-BC09C6A26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99384-E560-11E8-7C29-2C3C1806A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E5E5D4-6E71-0C5E-E7ED-CB9827392C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9BEC1B-3C9B-D236-0541-B347C74AEF13}"/>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6" name="Footer Placeholder 5">
            <a:extLst>
              <a:ext uri="{FF2B5EF4-FFF2-40B4-BE49-F238E27FC236}">
                <a16:creationId xmlns:a16="http://schemas.microsoft.com/office/drawing/2014/main" id="{15FD9B46-6CEA-1B22-6FB0-A4CED7D82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0E8A1-5F99-D122-956E-927C4C3CF3B5}"/>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3919657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4631994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92905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567192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804893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1/17/2024</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3255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BE5D-78EA-A9C0-2066-86DB032E5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B1BD17-10C5-DC25-3F89-D6725951EB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B398AC-9C21-7520-EAEF-61B2C09B4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E7BEFA-542A-F73A-28CB-9FCB00428A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6AA7-09FA-FEE1-14BA-6C848ECB1C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65FE46-1151-4658-4D27-7C5478E4B169}"/>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8" name="Footer Placeholder 7">
            <a:extLst>
              <a:ext uri="{FF2B5EF4-FFF2-40B4-BE49-F238E27FC236}">
                <a16:creationId xmlns:a16="http://schemas.microsoft.com/office/drawing/2014/main" id="{71B53AC4-A88B-A77C-52B4-FD95C5613B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983D51-E9D0-1B27-F6B5-B576988B13D0}"/>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1142495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8926-748B-5D01-658F-59396160C5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FFC05E-1C27-A463-E085-FDDE108718A8}"/>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4" name="Footer Placeholder 3">
            <a:extLst>
              <a:ext uri="{FF2B5EF4-FFF2-40B4-BE49-F238E27FC236}">
                <a16:creationId xmlns:a16="http://schemas.microsoft.com/office/drawing/2014/main" id="{C38005F3-08D3-B64E-5812-FFC2457AE3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77A8C-3769-20EF-E995-6CFF6C26B2B5}"/>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3350981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BD0E95-C691-217D-E16A-D1295E198822}"/>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3" name="Footer Placeholder 2">
            <a:extLst>
              <a:ext uri="{FF2B5EF4-FFF2-40B4-BE49-F238E27FC236}">
                <a16:creationId xmlns:a16="http://schemas.microsoft.com/office/drawing/2014/main" id="{FB9A20B1-C5D5-13CC-9150-BB91B174A6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CD953-4C09-3A25-0F05-C8FA207A499C}"/>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80366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4946-580A-9B95-803B-0AC021753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43997-7844-FAD6-3228-8F7440C032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3DBE5-A77F-E2EB-DB41-9E2EA2F4A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271B01-4D9E-36EF-4BFE-9E6DD391C63F}"/>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6" name="Footer Placeholder 5">
            <a:extLst>
              <a:ext uri="{FF2B5EF4-FFF2-40B4-BE49-F238E27FC236}">
                <a16:creationId xmlns:a16="http://schemas.microsoft.com/office/drawing/2014/main" id="{FEE98250-FA8C-685E-2B03-FBB280069A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F99746-9F7B-7D90-B409-541CFE52300B}"/>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1889191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88B1D-692B-E237-E979-2AE4760E9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14772A-5DBD-AEDE-6A99-B268DC9233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2C67C1-7869-0D12-9303-C4B2F0DCE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12C85-0002-AA83-25C6-A92D3A0BF8F9}"/>
              </a:ext>
            </a:extLst>
          </p:cNvPr>
          <p:cNvSpPr>
            <a:spLocks noGrp="1"/>
          </p:cNvSpPr>
          <p:nvPr>
            <p:ph type="dt" sz="half" idx="10"/>
          </p:nvPr>
        </p:nvSpPr>
        <p:spPr/>
        <p:txBody>
          <a:bodyPr/>
          <a:lstStyle/>
          <a:p>
            <a:fld id="{6EDCC1EA-EF2C-864B-BB8A-E931F6F6DA36}" type="datetimeFigureOut">
              <a:rPr lang="en-US" smtClean="0"/>
              <a:t>1/17/2024</a:t>
            </a:fld>
            <a:endParaRPr lang="en-US"/>
          </a:p>
        </p:txBody>
      </p:sp>
      <p:sp>
        <p:nvSpPr>
          <p:cNvPr id="6" name="Footer Placeholder 5">
            <a:extLst>
              <a:ext uri="{FF2B5EF4-FFF2-40B4-BE49-F238E27FC236}">
                <a16:creationId xmlns:a16="http://schemas.microsoft.com/office/drawing/2014/main" id="{18DE34CD-FD75-BE62-31D9-DB1B708C8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A434BD-7694-06E4-D3C5-B01BB00F4A2B}"/>
              </a:ext>
            </a:extLst>
          </p:cNvPr>
          <p:cNvSpPr>
            <a:spLocks noGrp="1"/>
          </p:cNvSpPr>
          <p:nvPr>
            <p:ph type="sldNum" sz="quarter" idx="12"/>
          </p:nvPr>
        </p:nvSpPr>
        <p:spPr/>
        <p:txBody>
          <a:bodyPr/>
          <a:lstStyle/>
          <a:p>
            <a:fld id="{F9DCFAB9-EB8C-C249-8FBA-58E1C830159A}" type="slidenum">
              <a:rPr lang="en-US" smtClean="0"/>
              <a:t>‹#›</a:t>
            </a:fld>
            <a:endParaRPr lang="en-US"/>
          </a:p>
        </p:txBody>
      </p:sp>
    </p:spTree>
    <p:extLst>
      <p:ext uri="{BB962C8B-B14F-4D97-AF65-F5344CB8AC3E}">
        <p14:creationId xmlns:p14="http://schemas.microsoft.com/office/powerpoint/2010/main" val="3445564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A34913-7960-1071-35A2-1939D6D6B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D7BDEC-D520-6B29-ACF7-AEF4C9E773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630F4-4D44-5507-0464-FC6453BFE5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CC1EA-EF2C-864B-BB8A-E931F6F6DA36}" type="datetimeFigureOut">
              <a:rPr lang="en-US" smtClean="0"/>
              <a:t>1/17/2024</a:t>
            </a:fld>
            <a:endParaRPr lang="en-US"/>
          </a:p>
        </p:txBody>
      </p:sp>
      <p:sp>
        <p:nvSpPr>
          <p:cNvPr id="5" name="Footer Placeholder 4">
            <a:extLst>
              <a:ext uri="{FF2B5EF4-FFF2-40B4-BE49-F238E27FC236}">
                <a16:creationId xmlns:a16="http://schemas.microsoft.com/office/drawing/2014/main" id="{37578BDB-E0F1-54BC-ECF3-1E264911F0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F646EA-A9DF-0F86-E8AA-ED00964375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CFAB9-EB8C-C249-8FBA-58E1C830159A}" type="slidenum">
              <a:rPr lang="en-US" smtClean="0"/>
              <a:t>‹#›</a:t>
            </a:fld>
            <a:endParaRPr lang="en-US"/>
          </a:p>
        </p:txBody>
      </p:sp>
    </p:spTree>
    <p:extLst>
      <p:ext uri="{BB962C8B-B14F-4D97-AF65-F5344CB8AC3E}">
        <p14:creationId xmlns:p14="http://schemas.microsoft.com/office/powerpoint/2010/main" val="1014322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ED36144-B82B-7C12-83E2-AAB08662E6D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981" y="6649749"/>
            <a:ext cx="12201960" cy="208251"/>
          </a:xfrm>
          <a:prstGeom prst="rect">
            <a:avLst/>
          </a:prstGeom>
        </p:spPr>
      </p:pic>
    </p:spTree>
    <p:extLst>
      <p:ext uri="{BB962C8B-B14F-4D97-AF65-F5344CB8AC3E}">
        <p14:creationId xmlns:p14="http://schemas.microsoft.com/office/powerpoint/2010/main" val="30258805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hdr="0" ftr="0" dt="0"/>
  <p:txStyles>
    <p:titleStyle>
      <a:lvl1pPr algn="l" defTabSz="392778" rtl="0" eaLnBrk="1" latinLnBrk="0" hangingPunct="1">
        <a:lnSpc>
          <a:spcPct val="90000"/>
        </a:lnSpc>
        <a:spcBef>
          <a:spcPct val="0"/>
        </a:spcBef>
        <a:buNone/>
        <a:defRPr sz="1890" kern="1200">
          <a:solidFill>
            <a:schemeClr val="tx1"/>
          </a:solidFill>
          <a:latin typeface="+mj-lt"/>
          <a:ea typeface="+mj-ea"/>
          <a:cs typeface="+mj-cs"/>
        </a:defRPr>
      </a:lvl1pPr>
    </p:titleStyle>
    <p:bodyStyle>
      <a:lvl1pPr marL="98195" indent="-98195" algn="l" defTabSz="392778" rtl="0" eaLnBrk="1" latinLnBrk="0" hangingPunct="1">
        <a:lnSpc>
          <a:spcPct val="90000"/>
        </a:lnSpc>
        <a:spcBef>
          <a:spcPts val="430"/>
        </a:spcBef>
        <a:buFont typeface="Arial" panose="020B0604020202020204" pitchFamily="34" charset="0"/>
        <a:buChar char="•"/>
        <a:defRPr sz="1203" kern="1200">
          <a:solidFill>
            <a:schemeClr val="tx1"/>
          </a:solidFill>
          <a:latin typeface="+mn-lt"/>
          <a:ea typeface="+mn-ea"/>
          <a:cs typeface="+mn-cs"/>
        </a:defRPr>
      </a:lvl1pPr>
      <a:lvl2pPr marL="294584" indent="-98195" algn="l" defTabSz="392778" rtl="0" eaLnBrk="1" latinLnBrk="0" hangingPunct="1">
        <a:lnSpc>
          <a:spcPct val="90000"/>
        </a:lnSpc>
        <a:spcBef>
          <a:spcPts val="215"/>
        </a:spcBef>
        <a:buFont typeface="Arial" panose="020B0604020202020204" pitchFamily="34" charset="0"/>
        <a:buChar char="•"/>
        <a:defRPr sz="1031" kern="1200">
          <a:solidFill>
            <a:schemeClr val="tx1"/>
          </a:solidFill>
          <a:latin typeface="+mn-lt"/>
          <a:ea typeface="+mn-ea"/>
          <a:cs typeface="+mn-cs"/>
        </a:defRPr>
      </a:lvl2pPr>
      <a:lvl3pPr marL="490973" indent="-98195" algn="l" defTabSz="392778" rtl="0" eaLnBrk="1" latinLnBrk="0" hangingPunct="1">
        <a:lnSpc>
          <a:spcPct val="90000"/>
        </a:lnSpc>
        <a:spcBef>
          <a:spcPts val="215"/>
        </a:spcBef>
        <a:buFont typeface="Arial" panose="020B0604020202020204" pitchFamily="34" charset="0"/>
        <a:buChar char="•"/>
        <a:defRPr sz="859" kern="1200">
          <a:solidFill>
            <a:schemeClr val="tx1"/>
          </a:solidFill>
          <a:latin typeface="+mn-lt"/>
          <a:ea typeface="+mn-ea"/>
          <a:cs typeface="+mn-cs"/>
        </a:defRPr>
      </a:lvl3pPr>
      <a:lvl4pPr marL="687362"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4pPr>
      <a:lvl5pPr marL="883751"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5pPr>
      <a:lvl6pPr marL="1080140"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6pPr>
      <a:lvl7pPr marL="1276530"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7pPr>
      <a:lvl8pPr marL="1472919"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8pPr>
      <a:lvl9pPr marL="1669308" indent="-98195" algn="l" defTabSz="392778" rtl="0" eaLnBrk="1" latinLnBrk="0" hangingPunct="1">
        <a:lnSpc>
          <a:spcPct val="90000"/>
        </a:lnSpc>
        <a:spcBef>
          <a:spcPts val="215"/>
        </a:spcBef>
        <a:buFont typeface="Arial" panose="020B0604020202020204" pitchFamily="34" charset="0"/>
        <a:buChar char="•"/>
        <a:defRPr sz="774" kern="1200">
          <a:solidFill>
            <a:schemeClr val="tx1"/>
          </a:solidFill>
          <a:latin typeface="+mn-lt"/>
          <a:ea typeface="+mn-ea"/>
          <a:cs typeface="+mn-cs"/>
        </a:defRPr>
      </a:lvl9pPr>
    </p:bodyStyle>
    <p:otherStyle>
      <a:defPPr>
        <a:defRPr lang="en-US"/>
      </a:defPPr>
      <a:lvl1pPr marL="0" algn="l" defTabSz="392778" rtl="0" eaLnBrk="1" latinLnBrk="0" hangingPunct="1">
        <a:defRPr sz="774" kern="1200">
          <a:solidFill>
            <a:schemeClr val="tx1"/>
          </a:solidFill>
          <a:latin typeface="+mn-lt"/>
          <a:ea typeface="+mn-ea"/>
          <a:cs typeface="+mn-cs"/>
        </a:defRPr>
      </a:lvl1pPr>
      <a:lvl2pPr marL="196389" algn="l" defTabSz="392778" rtl="0" eaLnBrk="1" latinLnBrk="0" hangingPunct="1">
        <a:defRPr sz="774" kern="1200">
          <a:solidFill>
            <a:schemeClr val="tx1"/>
          </a:solidFill>
          <a:latin typeface="+mn-lt"/>
          <a:ea typeface="+mn-ea"/>
          <a:cs typeface="+mn-cs"/>
        </a:defRPr>
      </a:lvl2pPr>
      <a:lvl3pPr marL="392778" algn="l" defTabSz="392778" rtl="0" eaLnBrk="1" latinLnBrk="0" hangingPunct="1">
        <a:defRPr sz="774" kern="1200">
          <a:solidFill>
            <a:schemeClr val="tx1"/>
          </a:solidFill>
          <a:latin typeface="+mn-lt"/>
          <a:ea typeface="+mn-ea"/>
          <a:cs typeface="+mn-cs"/>
        </a:defRPr>
      </a:lvl3pPr>
      <a:lvl4pPr marL="589167" algn="l" defTabSz="392778" rtl="0" eaLnBrk="1" latinLnBrk="0" hangingPunct="1">
        <a:defRPr sz="774" kern="1200">
          <a:solidFill>
            <a:schemeClr val="tx1"/>
          </a:solidFill>
          <a:latin typeface="+mn-lt"/>
          <a:ea typeface="+mn-ea"/>
          <a:cs typeface="+mn-cs"/>
        </a:defRPr>
      </a:lvl4pPr>
      <a:lvl5pPr marL="785556" algn="l" defTabSz="392778" rtl="0" eaLnBrk="1" latinLnBrk="0" hangingPunct="1">
        <a:defRPr sz="774" kern="1200">
          <a:solidFill>
            <a:schemeClr val="tx1"/>
          </a:solidFill>
          <a:latin typeface="+mn-lt"/>
          <a:ea typeface="+mn-ea"/>
          <a:cs typeface="+mn-cs"/>
        </a:defRPr>
      </a:lvl5pPr>
      <a:lvl6pPr marL="981946" algn="l" defTabSz="392778" rtl="0" eaLnBrk="1" latinLnBrk="0" hangingPunct="1">
        <a:defRPr sz="774" kern="1200">
          <a:solidFill>
            <a:schemeClr val="tx1"/>
          </a:solidFill>
          <a:latin typeface="+mn-lt"/>
          <a:ea typeface="+mn-ea"/>
          <a:cs typeface="+mn-cs"/>
        </a:defRPr>
      </a:lvl6pPr>
      <a:lvl7pPr marL="1178335" algn="l" defTabSz="392778" rtl="0" eaLnBrk="1" latinLnBrk="0" hangingPunct="1">
        <a:defRPr sz="774" kern="1200">
          <a:solidFill>
            <a:schemeClr val="tx1"/>
          </a:solidFill>
          <a:latin typeface="+mn-lt"/>
          <a:ea typeface="+mn-ea"/>
          <a:cs typeface="+mn-cs"/>
        </a:defRPr>
      </a:lvl7pPr>
      <a:lvl8pPr marL="1374724" algn="l" defTabSz="392778" rtl="0" eaLnBrk="1" latinLnBrk="0" hangingPunct="1">
        <a:defRPr sz="774" kern="1200">
          <a:solidFill>
            <a:schemeClr val="tx1"/>
          </a:solidFill>
          <a:latin typeface="+mn-lt"/>
          <a:ea typeface="+mn-ea"/>
          <a:cs typeface="+mn-cs"/>
        </a:defRPr>
      </a:lvl8pPr>
      <a:lvl9pPr marL="1571113" algn="l" defTabSz="392778" rtl="0" eaLnBrk="1" latinLnBrk="0" hangingPunct="1">
        <a:defRPr sz="77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
          <p15:clr>
            <a:srgbClr val="F26B43"/>
          </p15:clr>
        </p15:guide>
        <p15:guide id="2" pos="38">
          <p15:clr>
            <a:srgbClr val="F26B43"/>
          </p15:clr>
        </p15:guide>
        <p15:guide id="3" pos="4934">
          <p15:clr>
            <a:srgbClr val="F26B43"/>
          </p15:clr>
        </p15:guide>
        <p15:guide id="4" orient="horz" pos="63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1/17/2024</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4274772602"/>
      </p:ext>
    </p:extLst>
  </p:cSld>
  <p:clrMap bg1="dk1" tx1="lt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47" r:id="rId6"/>
    <p:sldLayoutId id="2147483743" r:id="rId7"/>
    <p:sldLayoutId id="2147483744" r:id="rId8"/>
    <p:sldLayoutId id="2147483745" r:id="rId9"/>
    <p:sldLayoutId id="2147483746" r:id="rId10"/>
    <p:sldLayoutId id="2147483748"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Kl0rmx7aa0w?start=359&amp;feature=oembed" TargetMode="Externa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4.xml"/><Relationship Id="rId5" Type="http://schemas.openxmlformats.org/officeDocument/2006/relationships/image" Target="../media/image41.sv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42.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B2_50F0187E.xml"/><Relationship Id="rId7" Type="http://schemas.openxmlformats.org/officeDocument/2006/relationships/image" Target="../media/image14.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video" Target="https://www.youtube.com/embed/lqLv4AT1_ps?feature=oembed" TargetMode="Externa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hyperlink" Target="https://play.kahoot.it/v2/?quizId=8fdd5e6a-2fc0-4878-b400-3ae93757872e"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hyperlink" Target="https://www.vietnamonline.com/culture/vietnamese-zodiac.html#zodiac-of-horse-the-nomadic-one" TargetMode="External"/><Relationship Id="rId13" Type="http://schemas.openxmlformats.org/officeDocument/2006/relationships/hyperlink" Target="https://www.vietnamonline.com/culture/vietnamese-zodiac.html#zodiac-of-pig-the-optimistic-one" TargetMode="External"/><Relationship Id="rId3" Type="http://schemas.openxmlformats.org/officeDocument/2006/relationships/hyperlink" Target="https://www.vietnamonline.com/culture/vietnamese-zodiac.html#zodiac-of-buffalo-the-born-leader-one" TargetMode="External"/><Relationship Id="rId7" Type="http://schemas.openxmlformats.org/officeDocument/2006/relationships/hyperlink" Target="https://www.vietnamonline.com/culture/vietnamese-zodiac.html#zodiac-of-snake-the-lucky-one" TargetMode="External"/><Relationship Id="rId12" Type="http://schemas.openxmlformats.org/officeDocument/2006/relationships/hyperlink" Target="https://www.vietnamonline.com/culture/vietnamese-zodiac.html#zodiac-of-dog-the-faithful-one" TargetMode="External"/><Relationship Id="rId2" Type="http://schemas.openxmlformats.org/officeDocument/2006/relationships/hyperlink" Target="https://www.vietnamonline.com/culture/vietnamese-zodiac.html#zodiac-of-rat-the-smart-one" TargetMode="External"/><Relationship Id="rId1" Type="http://schemas.openxmlformats.org/officeDocument/2006/relationships/slideLayout" Target="../slideLayouts/slideLayout39.xml"/><Relationship Id="rId6" Type="http://schemas.openxmlformats.org/officeDocument/2006/relationships/hyperlink" Target="https://www.vietnamonline.com/culture/vietnamese-zodiac.html#zodiac-of-dragon-the-holy-one" TargetMode="External"/><Relationship Id="rId11" Type="http://schemas.openxmlformats.org/officeDocument/2006/relationships/hyperlink" Target="https://www.vietnamonline.com/culture/vietnamese-zodiac.html#zodiac-of-rooster-the-self-righteous-one" TargetMode="External"/><Relationship Id="rId5" Type="http://schemas.openxmlformats.org/officeDocument/2006/relationships/hyperlink" Target="https://www.vietnamonline.com/culture/vietnamese-zodiac.html#zodiac-of-cat-the-flexible-one" TargetMode="External"/><Relationship Id="rId10" Type="http://schemas.openxmlformats.org/officeDocument/2006/relationships/hyperlink" Target="https://www.vietnamonline.com/culture/vietnamese-zodiac.html#zodiac-of-monkey-the-cheerful-one" TargetMode="External"/><Relationship Id="rId4" Type="http://schemas.openxmlformats.org/officeDocument/2006/relationships/hyperlink" Target="https://www.vietnamonline.com/culture/vietnamese-zodiac.html#zodiac-of-tiger-the-power-one" TargetMode="External"/><Relationship Id="rId9" Type="http://schemas.openxmlformats.org/officeDocument/2006/relationships/hyperlink" Target="https://www.vietnamonline.com/culture/vietnamese-zodiac.html#zodiac-of-goat-the-dreamy-one" TargetMode="External"/><Relationship Id="rId1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A7_B311F20A.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D2D288-DD47-9F06-A409-8A66D1E9CF22}"/>
              </a:ext>
            </a:extLst>
          </p:cNvPr>
          <p:cNvSpPr>
            <a:spLocks noGrp="1"/>
          </p:cNvSpPr>
          <p:nvPr>
            <p:ph type="body" sz="quarter" idx="13"/>
          </p:nvPr>
        </p:nvSpPr>
        <p:spPr>
          <a:xfrm>
            <a:off x="1405428" y="3022280"/>
            <a:ext cx="3663950" cy="1143000"/>
          </a:xfrm>
        </p:spPr>
        <p:txBody>
          <a:bodyPr>
            <a:normAutofit fontScale="92500" lnSpcReduction="10000"/>
          </a:bodyPr>
          <a:lstStyle/>
          <a:p>
            <a:r>
              <a:rPr lang="en-US" sz="4400" dirty="0"/>
              <a:t>MANAGEMENT &amp; COACHING</a:t>
            </a:r>
          </a:p>
        </p:txBody>
      </p:sp>
      <p:pic>
        <p:nvPicPr>
          <p:cNvPr id="7" name="Picture 6">
            <a:extLst>
              <a:ext uri="{FF2B5EF4-FFF2-40B4-BE49-F238E27FC236}">
                <a16:creationId xmlns:a16="http://schemas.microsoft.com/office/drawing/2014/main" id="{D7928547-51AF-6710-09D1-0F534B7AF7BD}"/>
              </a:ext>
            </a:extLst>
          </p:cNvPr>
          <p:cNvPicPr>
            <a:picLocks noChangeAspect="1"/>
          </p:cNvPicPr>
          <p:nvPr/>
        </p:nvPicPr>
        <p:blipFill>
          <a:blip r:embed="rId3"/>
          <a:stretch>
            <a:fillRect/>
          </a:stretch>
        </p:blipFill>
        <p:spPr>
          <a:xfrm>
            <a:off x="10756083" y="5783821"/>
            <a:ext cx="1611268" cy="1074179"/>
          </a:xfrm>
          <a:prstGeom prst="rect">
            <a:avLst/>
          </a:prstGeom>
        </p:spPr>
      </p:pic>
      <p:pic>
        <p:nvPicPr>
          <p:cNvPr id="9" name="Picture 8">
            <a:extLst>
              <a:ext uri="{FF2B5EF4-FFF2-40B4-BE49-F238E27FC236}">
                <a16:creationId xmlns:a16="http://schemas.microsoft.com/office/drawing/2014/main" id="{2C4FED29-84CF-8122-93AA-DA98EDAE98D5}"/>
              </a:ext>
            </a:extLst>
          </p:cNvPr>
          <p:cNvPicPr>
            <a:picLocks noChangeAspect="1"/>
          </p:cNvPicPr>
          <p:nvPr/>
        </p:nvPicPr>
        <p:blipFill>
          <a:blip r:embed="rId4"/>
          <a:stretch>
            <a:fillRect/>
          </a:stretch>
        </p:blipFill>
        <p:spPr>
          <a:xfrm>
            <a:off x="1681019" y="0"/>
            <a:ext cx="3112769" cy="3112769"/>
          </a:xfrm>
          <a:prstGeom prst="rect">
            <a:avLst/>
          </a:prstGeom>
        </p:spPr>
      </p:pic>
    </p:spTree>
    <p:extLst>
      <p:ext uri="{BB962C8B-B14F-4D97-AF65-F5344CB8AC3E}">
        <p14:creationId xmlns:p14="http://schemas.microsoft.com/office/powerpoint/2010/main" val="1606567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B5FD31A-9EBE-E280-D4CB-07595829B254}"/>
              </a:ext>
            </a:extLst>
          </p:cNvPr>
          <p:cNvSpPr/>
          <p:nvPr/>
        </p:nvSpPr>
        <p:spPr>
          <a:xfrm>
            <a:off x="0" y="1791711"/>
            <a:ext cx="12192000" cy="3274577"/>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holding a basket of vegetables&#10;&#10;Description automatically generated">
            <a:extLst>
              <a:ext uri="{FF2B5EF4-FFF2-40B4-BE49-F238E27FC236}">
                <a16:creationId xmlns:a16="http://schemas.microsoft.com/office/drawing/2014/main" id="{668E6926-F1F3-3C34-7B8E-1ED66122BBC2}"/>
              </a:ext>
            </a:extLst>
          </p:cNvPr>
          <p:cNvPicPr>
            <a:picLocks noChangeAspect="1"/>
          </p:cNvPicPr>
          <p:nvPr/>
        </p:nvPicPr>
        <p:blipFill rotWithShape="1">
          <a:blip r:embed="rId3"/>
          <a:srcRect l="30901" r="6747" b="5841"/>
          <a:stretch/>
        </p:blipFill>
        <p:spPr>
          <a:xfrm>
            <a:off x="8282784" y="2015315"/>
            <a:ext cx="3640834" cy="2827369"/>
          </a:xfrm>
          <a:prstGeom prst="rect">
            <a:avLst/>
          </a:prstGeom>
        </p:spPr>
      </p:pic>
      <p:sp>
        <p:nvSpPr>
          <p:cNvPr id="2" name="Title 1">
            <a:extLst>
              <a:ext uri="{FF2B5EF4-FFF2-40B4-BE49-F238E27FC236}">
                <a16:creationId xmlns:a16="http://schemas.microsoft.com/office/drawing/2014/main" id="{7B97288C-FDDF-A65D-6C1E-589A8ED0D571}"/>
              </a:ext>
            </a:extLst>
          </p:cNvPr>
          <p:cNvSpPr>
            <a:spLocks noGrp="1"/>
          </p:cNvSpPr>
          <p:nvPr>
            <p:ph type="title"/>
          </p:nvPr>
        </p:nvSpPr>
        <p:spPr/>
        <p:txBody>
          <a:bodyPr/>
          <a:lstStyle/>
          <a:p>
            <a:r>
              <a:rPr lang="en-US" dirty="0"/>
              <a:t>Career, Community, &amp; Cause </a:t>
            </a:r>
          </a:p>
        </p:txBody>
      </p:sp>
      <p:sp>
        <p:nvSpPr>
          <p:cNvPr id="9" name="TextBox 8">
            <a:extLst>
              <a:ext uri="{FF2B5EF4-FFF2-40B4-BE49-F238E27FC236}">
                <a16:creationId xmlns:a16="http://schemas.microsoft.com/office/drawing/2014/main" id="{0E6B44E2-E877-41E6-8432-67E4B02BC40D}"/>
              </a:ext>
            </a:extLst>
          </p:cNvPr>
          <p:cNvSpPr txBox="1"/>
          <p:nvPr/>
        </p:nvSpPr>
        <p:spPr>
          <a:xfrm>
            <a:off x="161875" y="5208977"/>
            <a:ext cx="3941885" cy="1323439"/>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Career is about work: </a:t>
            </a:r>
            <a:r>
              <a:rPr lang="en-US" sz="1600" dirty="0">
                <a:latin typeface="Roboto" panose="02000000000000000000" pitchFamily="2" charset="0"/>
                <a:ea typeface="Roboto" panose="02000000000000000000" pitchFamily="2" charset="0"/>
                <a:cs typeface="Roboto" panose="02000000000000000000" pitchFamily="2" charset="0"/>
              </a:rPr>
              <a:t>having a job that provides autonomy, allows you to use your strengths, and promotes your learning and development. It’s at the heart of intrinsic motivation.</a:t>
            </a:r>
          </a:p>
        </p:txBody>
      </p:sp>
      <p:sp>
        <p:nvSpPr>
          <p:cNvPr id="10" name="TextBox 9">
            <a:extLst>
              <a:ext uri="{FF2B5EF4-FFF2-40B4-BE49-F238E27FC236}">
                <a16:creationId xmlns:a16="http://schemas.microsoft.com/office/drawing/2014/main" id="{ED2748FB-7325-A8E5-64E9-98F1147FA0DB}"/>
              </a:ext>
            </a:extLst>
          </p:cNvPr>
          <p:cNvSpPr txBox="1"/>
          <p:nvPr/>
        </p:nvSpPr>
        <p:spPr>
          <a:xfrm>
            <a:off x="4103760" y="5189399"/>
            <a:ext cx="3941885" cy="1323439"/>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Community is about people: </a:t>
            </a:r>
            <a:r>
              <a:rPr lang="en-US" sz="1600" dirty="0">
                <a:latin typeface="Roboto" panose="02000000000000000000" pitchFamily="2" charset="0"/>
                <a:ea typeface="Roboto" panose="02000000000000000000" pitchFamily="2" charset="0"/>
                <a:cs typeface="Roboto" panose="02000000000000000000" pitchFamily="2" charset="0"/>
              </a:rPr>
              <a:t>feeling respected, cared about, and recognized by others. It drives our sense of connection and belongingness.</a:t>
            </a:r>
          </a:p>
          <a:p>
            <a:pPr algn="ctr"/>
            <a:endParaRPr lang="en-US" sz="1600" dirty="0">
              <a:latin typeface="Roboto" panose="02000000000000000000" pitchFamily="2" charset="0"/>
              <a:ea typeface="Roboto" panose="02000000000000000000" pitchFamily="2" charset="0"/>
              <a:cs typeface="Roboto" panose="02000000000000000000" pitchFamily="2" charset="0"/>
            </a:endParaRPr>
          </a:p>
        </p:txBody>
      </p:sp>
      <p:sp>
        <p:nvSpPr>
          <p:cNvPr id="3" name="TextBox 2">
            <a:extLst>
              <a:ext uri="{FF2B5EF4-FFF2-40B4-BE49-F238E27FC236}">
                <a16:creationId xmlns:a16="http://schemas.microsoft.com/office/drawing/2014/main" id="{06E5B83E-C835-DBC7-3F58-B46A54171CD8}"/>
              </a:ext>
            </a:extLst>
          </p:cNvPr>
          <p:cNvSpPr txBox="1"/>
          <p:nvPr/>
        </p:nvSpPr>
        <p:spPr>
          <a:xfrm>
            <a:off x="8132258" y="5189399"/>
            <a:ext cx="3941885" cy="1323439"/>
          </a:xfrm>
          <a:prstGeom prst="rect">
            <a:avLst/>
          </a:prstGeom>
          <a:noFill/>
        </p:spPr>
        <p:txBody>
          <a:bodyPr wrap="square" rtlCol="0">
            <a:spAutoFit/>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Cause is about purpose: </a:t>
            </a:r>
            <a:r>
              <a:rPr lang="en-US" sz="1600" dirty="0">
                <a:latin typeface="Roboto" panose="02000000000000000000" pitchFamily="2" charset="0"/>
                <a:ea typeface="Roboto" panose="02000000000000000000" pitchFamily="2" charset="0"/>
                <a:cs typeface="Roboto" panose="02000000000000000000" pitchFamily="2" charset="0"/>
              </a:rPr>
              <a:t>feeling</a:t>
            </a: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 that you make a meaningful impact, identifying with the organization’s mission, and believing that it does some good in the world. It’s a source of pride.</a:t>
            </a:r>
            <a:endParaRPr lang="en-US" sz="1600" dirty="0">
              <a:latin typeface="Roboto" panose="02000000000000000000" pitchFamily="2" charset="0"/>
              <a:ea typeface="Roboto" panose="02000000000000000000" pitchFamily="2" charset="0"/>
              <a:cs typeface="Roboto" panose="02000000000000000000" pitchFamily="2" charset="0"/>
            </a:endParaRPr>
          </a:p>
        </p:txBody>
      </p:sp>
      <p:pic>
        <p:nvPicPr>
          <p:cNvPr id="12" name="Picture 11" descr="A harvester harvesting wheat in a field&#10;&#10;Description automatically generated">
            <a:extLst>
              <a:ext uri="{FF2B5EF4-FFF2-40B4-BE49-F238E27FC236}">
                <a16:creationId xmlns:a16="http://schemas.microsoft.com/office/drawing/2014/main" id="{0FCE1C9D-BA65-23E4-C8BF-2C66A5B35AF3}"/>
              </a:ext>
            </a:extLst>
          </p:cNvPr>
          <p:cNvPicPr>
            <a:picLocks noChangeAspect="1"/>
          </p:cNvPicPr>
          <p:nvPr/>
        </p:nvPicPr>
        <p:blipFill rotWithShape="1">
          <a:blip r:embed="rId4"/>
          <a:srcRect l="16059"/>
          <a:stretch/>
        </p:blipFill>
        <p:spPr>
          <a:xfrm>
            <a:off x="352212" y="2015315"/>
            <a:ext cx="3557006" cy="2827369"/>
          </a:xfrm>
          <a:prstGeom prst="rect">
            <a:avLst/>
          </a:prstGeom>
        </p:spPr>
      </p:pic>
      <p:pic>
        <p:nvPicPr>
          <p:cNvPr id="14" name="Picture 13" descr="A group of people standing around a table&#10;&#10;Description automatically generated">
            <a:extLst>
              <a:ext uri="{FF2B5EF4-FFF2-40B4-BE49-F238E27FC236}">
                <a16:creationId xmlns:a16="http://schemas.microsoft.com/office/drawing/2014/main" id="{7C9EF112-C57B-4241-D7C2-9BE12CE759B6}"/>
              </a:ext>
            </a:extLst>
          </p:cNvPr>
          <p:cNvPicPr>
            <a:picLocks noChangeAspect="1"/>
          </p:cNvPicPr>
          <p:nvPr/>
        </p:nvPicPr>
        <p:blipFill rotWithShape="1">
          <a:blip r:embed="rId5"/>
          <a:srcRect r="16161"/>
          <a:stretch/>
        </p:blipFill>
        <p:spPr>
          <a:xfrm>
            <a:off x="4296200" y="2015315"/>
            <a:ext cx="3557006" cy="2827369"/>
          </a:xfrm>
          <a:prstGeom prst="rect">
            <a:avLst/>
          </a:prstGeom>
        </p:spPr>
      </p:pic>
    </p:spTree>
    <p:extLst>
      <p:ext uri="{BB962C8B-B14F-4D97-AF65-F5344CB8AC3E}">
        <p14:creationId xmlns:p14="http://schemas.microsoft.com/office/powerpoint/2010/main" val="2593275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FAEEA-FADE-5A6C-F399-BF4EB766C140}"/>
              </a:ext>
            </a:extLst>
          </p:cNvPr>
          <p:cNvSpPr>
            <a:spLocks noGrp="1"/>
          </p:cNvSpPr>
          <p:nvPr>
            <p:ph type="title"/>
          </p:nvPr>
        </p:nvSpPr>
        <p:spPr>
          <a:xfrm>
            <a:off x="3631891" y="521520"/>
            <a:ext cx="3908481" cy="426510"/>
          </a:xfrm>
        </p:spPr>
        <p:txBody>
          <a:bodyPr/>
          <a:lstStyle/>
          <a:p>
            <a:r>
              <a:rPr lang="en-US" sz="1887"/>
              <a:t>THE SOCIAL SIDE OF RECOGNITION &amp; REGULATION</a:t>
            </a:r>
          </a:p>
        </p:txBody>
      </p:sp>
      <p:sp>
        <p:nvSpPr>
          <p:cNvPr id="3" name="Slide Number Placeholder 2">
            <a:extLst>
              <a:ext uri="{FF2B5EF4-FFF2-40B4-BE49-F238E27FC236}">
                <a16:creationId xmlns:a16="http://schemas.microsoft.com/office/drawing/2014/main" id="{656B82A3-AF85-8633-DBE6-5732A7FEA251}"/>
              </a:ext>
            </a:extLst>
          </p:cNvPr>
          <p:cNvSpPr>
            <a:spLocks noGrp="1"/>
          </p:cNvSpPr>
          <p:nvPr>
            <p:ph type="sldNum" sz="quarter" idx="12"/>
          </p:nvPr>
        </p:nvSpPr>
        <p:spPr/>
        <p:txBody>
          <a:bodyPr/>
          <a:lstStyle/>
          <a:p>
            <a:pPr algn="r"/>
            <a:r>
              <a:rPr lang="en-US"/>
              <a:t>PAGE </a:t>
            </a:r>
            <a:fld id="{8C56F40D-B6E0-8C4A-8F8D-D0E838A458C2}" type="slidenum">
              <a:rPr lang="en-US" smtClean="0"/>
              <a:pPr algn="r"/>
              <a:t>11</a:t>
            </a:fld>
            <a:endParaRPr lang="en-US"/>
          </a:p>
        </p:txBody>
      </p:sp>
      <p:sp>
        <p:nvSpPr>
          <p:cNvPr id="4" name="TextBox 3">
            <a:extLst>
              <a:ext uri="{FF2B5EF4-FFF2-40B4-BE49-F238E27FC236}">
                <a16:creationId xmlns:a16="http://schemas.microsoft.com/office/drawing/2014/main" id="{3E62CD4F-BB44-9537-23B8-042CB0D02548}"/>
              </a:ext>
            </a:extLst>
          </p:cNvPr>
          <p:cNvSpPr txBox="1"/>
          <p:nvPr/>
        </p:nvSpPr>
        <p:spPr>
          <a:xfrm>
            <a:off x="3961398" y="1405361"/>
            <a:ext cx="4599780" cy="382541"/>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How are you supporting employee autonomy? Are you allowing them to lean into their strengths and promote professional development?</a:t>
            </a:r>
          </a:p>
        </p:txBody>
      </p:sp>
      <p:sp>
        <p:nvSpPr>
          <p:cNvPr id="5" name="Rectangle 4">
            <a:extLst>
              <a:ext uri="{FF2B5EF4-FFF2-40B4-BE49-F238E27FC236}">
                <a16:creationId xmlns:a16="http://schemas.microsoft.com/office/drawing/2014/main" id="{44F39A1F-9805-672F-EBB2-7A77890062EB}"/>
              </a:ext>
            </a:extLst>
          </p:cNvPr>
          <p:cNvSpPr/>
          <p:nvPr/>
        </p:nvSpPr>
        <p:spPr>
          <a:xfrm>
            <a:off x="3961398" y="1756952"/>
            <a:ext cx="4599779" cy="711433"/>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6" name="TextBox 5">
            <a:extLst>
              <a:ext uri="{FF2B5EF4-FFF2-40B4-BE49-F238E27FC236}">
                <a16:creationId xmlns:a16="http://schemas.microsoft.com/office/drawing/2014/main" id="{26EE7452-8FBF-78F8-E38F-959C8979D133}"/>
              </a:ext>
            </a:extLst>
          </p:cNvPr>
          <p:cNvSpPr txBox="1"/>
          <p:nvPr/>
        </p:nvSpPr>
        <p:spPr>
          <a:xfrm>
            <a:off x="3961398" y="2680218"/>
            <a:ext cx="4599780" cy="382541"/>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How are you fostering accountability, ensuring that autonomy comes with clear answerability focused on solutions rather than complaints and excuses?</a:t>
            </a:r>
          </a:p>
        </p:txBody>
      </p:sp>
      <p:sp>
        <p:nvSpPr>
          <p:cNvPr id="8" name="Rectangle 7">
            <a:extLst>
              <a:ext uri="{FF2B5EF4-FFF2-40B4-BE49-F238E27FC236}">
                <a16:creationId xmlns:a16="http://schemas.microsoft.com/office/drawing/2014/main" id="{AD330ECE-33A8-C241-8F41-CF17F4679C19}"/>
              </a:ext>
            </a:extLst>
          </p:cNvPr>
          <p:cNvSpPr/>
          <p:nvPr/>
        </p:nvSpPr>
        <p:spPr>
          <a:xfrm>
            <a:off x="3961398" y="3037369"/>
            <a:ext cx="4599779" cy="711433"/>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9" name="TextBox 8">
            <a:extLst>
              <a:ext uri="{FF2B5EF4-FFF2-40B4-BE49-F238E27FC236}">
                <a16:creationId xmlns:a16="http://schemas.microsoft.com/office/drawing/2014/main" id="{1161D42D-DBE6-4537-9F26-94722F46AC30}"/>
              </a:ext>
            </a:extLst>
          </p:cNvPr>
          <p:cNvSpPr txBox="1"/>
          <p:nvPr/>
        </p:nvSpPr>
        <p:spPr>
          <a:xfrm>
            <a:off x="3961398" y="3990653"/>
            <a:ext cx="4599780" cy="382541"/>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How are you creating a sense of community within your team? How are you making your peers feel seen and respected?  </a:t>
            </a:r>
          </a:p>
        </p:txBody>
      </p:sp>
      <p:sp>
        <p:nvSpPr>
          <p:cNvPr id="10" name="TextBox 9">
            <a:extLst>
              <a:ext uri="{FF2B5EF4-FFF2-40B4-BE49-F238E27FC236}">
                <a16:creationId xmlns:a16="http://schemas.microsoft.com/office/drawing/2014/main" id="{C4A13E40-D43A-9EB6-0C40-9730C1B0733E}"/>
              </a:ext>
            </a:extLst>
          </p:cNvPr>
          <p:cNvSpPr txBox="1"/>
          <p:nvPr/>
        </p:nvSpPr>
        <p:spPr>
          <a:xfrm>
            <a:off x="3954832" y="5256288"/>
            <a:ext cx="4645844" cy="382541"/>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How does your employee’s work connect to the organization’s goals or purposes? Do they independently recognize the connection or are they reminded of it?</a:t>
            </a:r>
          </a:p>
        </p:txBody>
      </p:sp>
      <p:sp>
        <p:nvSpPr>
          <p:cNvPr id="11" name="Rectangle 10">
            <a:extLst>
              <a:ext uri="{FF2B5EF4-FFF2-40B4-BE49-F238E27FC236}">
                <a16:creationId xmlns:a16="http://schemas.microsoft.com/office/drawing/2014/main" id="{48CD0997-FD3D-F58C-2149-3310CD55EAB1}"/>
              </a:ext>
            </a:extLst>
          </p:cNvPr>
          <p:cNvSpPr/>
          <p:nvPr/>
        </p:nvSpPr>
        <p:spPr>
          <a:xfrm>
            <a:off x="3961398" y="4347888"/>
            <a:ext cx="4599779" cy="711433"/>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2" name="Rectangle 11">
            <a:extLst>
              <a:ext uri="{FF2B5EF4-FFF2-40B4-BE49-F238E27FC236}">
                <a16:creationId xmlns:a16="http://schemas.microsoft.com/office/drawing/2014/main" id="{2B90D2C9-0683-0E96-A007-02AE6F0191DB}"/>
              </a:ext>
            </a:extLst>
          </p:cNvPr>
          <p:cNvSpPr/>
          <p:nvPr/>
        </p:nvSpPr>
        <p:spPr>
          <a:xfrm>
            <a:off x="3961398" y="5625048"/>
            <a:ext cx="4599779" cy="711433"/>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pic>
        <p:nvPicPr>
          <p:cNvPr id="17" name="Graphic 16" descr="Badge 4 with solid fill">
            <a:extLst>
              <a:ext uri="{FF2B5EF4-FFF2-40B4-BE49-F238E27FC236}">
                <a16:creationId xmlns:a16="http://schemas.microsoft.com/office/drawing/2014/main" id="{940B5755-18AC-24AA-7F64-83EC5A4D46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1326" y="5262149"/>
            <a:ext cx="340846" cy="340846"/>
          </a:xfrm>
          <a:prstGeom prst="rect">
            <a:avLst/>
          </a:prstGeom>
        </p:spPr>
      </p:pic>
      <p:pic>
        <p:nvPicPr>
          <p:cNvPr id="19" name="Graphic 18" descr="Badge 1 with solid fill">
            <a:extLst>
              <a:ext uri="{FF2B5EF4-FFF2-40B4-BE49-F238E27FC236}">
                <a16:creationId xmlns:a16="http://schemas.microsoft.com/office/drawing/2014/main" id="{68329BBC-DCE2-7B71-661E-22FDAD0D18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1326" y="1411221"/>
            <a:ext cx="340846" cy="340846"/>
          </a:xfrm>
          <a:prstGeom prst="rect">
            <a:avLst/>
          </a:prstGeom>
        </p:spPr>
      </p:pic>
      <p:pic>
        <p:nvPicPr>
          <p:cNvPr id="21" name="Graphic 20" descr="Badge with solid fill">
            <a:extLst>
              <a:ext uri="{FF2B5EF4-FFF2-40B4-BE49-F238E27FC236}">
                <a16:creationId xmlns:a16="http://schemas.microsoft.com/office/drawing/2014/main" id="{38AB6141-4F50-EDF0-B924-7D10C55905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1326" y="2685203"/>
            <a:ext cx="340846" cy="340846"/>
          </a:xfrm>
          <a:prstGeom prst="rect">
            <a:avLst/>
          </a:prstGeom>
        </p:spPr>
      </p:pic>
      <p:pic>
        <p:nvPicPr>
          <p:cNvPr id="23" name="Graphic 22" descr="Badge 3 with solid fill">
            <a:extLst>
              <a:ext uri="{FF2B5EF4-FFF2-40B4-BE49-F238E27FC236}">
                <a16:creationId xmlns:a16="http://schemas.microsoft.com/office/drawing/2014/main" id="{A41992CD-3B3E-127C-4476-DA11D305F0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1326" y="4002374"/>
            <a:ext cx="340846" cy="340846"/>
          </a:xfrm>
          <a:prstGeom prst="rect">
            <a:avLst/>
          </a:prstGeom>
        </p:spPr>
      </p:pic>
    </p:spTree>
    <p:extLst>
      <p:ext uri="{BB962C8B-B14F-4D97-AF65-F5344CB8AC3E}">
        <p14:creationId xmlns:p14="http://schemas.microsoft.com/office/powerpoint/2010/main" val="3438390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4" descr="How to tame your Advice Monster | Michael Bungay Stanier | TEDxUniversityofNevada">
            <a:hlinkClick r:id="" action="ppaction://media"/>
            <a:extLst>
              <a:ext uri="{FF2B5EF4-FFF2-40B4-BE49-F238E27FC236}">
                <a16:creationId xmlns:a16="http://schemas.microsoft.com/office/drawing/2014/main" id="{E97677E2-E23A-5358-97FB-A3AF54DE9C65}"/>
              </a:ext>
            </a:extLst>
          </p:cNvPr>
          <p:cNvPicPr>
            <a:picLocks noRot="1" noChangeAspect="1"/>
          </p:cNvPicPr>
          <p:nvPr>
            <a:videoFile r:link="rId1"/>
          </p:nvPr>
        </p:nvPicPr>
        <p:blipFill>
          <a:blip r:embed="rId4"/>
          <a:stretch>
            <a:fillRect/>
          </a:stretch>
        </p:blipFill>
        <p:spPr>
          <a:xfrm>
            <a:off x="714376" y="454307"/>
            <a:ext cx="10529887" cy="5949386"/>
          </a:xfrm>
          <a:prstGeom prst="rect">
            <a:avLst/>
          </a:prstGeom>
        </p:spPr>
      </p:pic>
    </p:spTree>
    <p:extLst>
      <p:ext uri="{BB962C8B-B14F-4D97-AF65-F5344CB8AC3E}">
        <p14:creationId xmlns:p14="http://schemas.microsoft.com/office/powerpoint/2010/main" val="62144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descr="Chat bubble with solid fill">
            <a:extLst>
              <a:ext uri="{FF2B5EF4-FFF2-40B4-BE49-F238E27FC236}">
                <a16:creationId xmlns:a16="http://schemas.microsoft.com/office/drawing/2014/main" id="{99A255DA-9A4B-B588-47D6-2DE9A1D1C9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763793" y="2710506"/>
            <a:ext cx="4683053" cy="4683053"/>
          </a:xfrm>
          <a:prstGeom prst="rect">
            <a:avLst/>
          </a:prstGeom>
        </p:spPr>
      </p:pic>
      <p:pic>
        <p:nvPicPr>
          <p:cNvPr id="14" name="Graphic 13" descr="Chat bubble with solid fill">
            <a:extLst>
              <a:ext uri="{FF2B5EF4-FFF2-40B4-BE49-F238E27FC236}">
                <a16:creationId xmlns:a16="http://schemas.microsoft.com/office/drawing/2014/main" id="{DF36C508-05BD-AA1E-DA3C-D1BB216DFE8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380" t="14524" r="33447" b="16161"/>
          <a:stretch/>
        </p:blipFill>
        <p:spPr>
          <a:xfrm>
            <a:off x="6110269" y="680171"/>
            <a:ext cx="2630624" cy="3246065"/>
          </a:xfrm>
          <a:prstGeom prst="rect">
            <a:avLst/>
          </a:prstGeom>
        </p:spPr>
      </p:pic>
      <p:sp>
        <p:nvSpPr>
          <p:cNvPr id="18" name="Rectangle 17">
            <a:extLst>
              <a:ext uri="{FF2B5EF4-FFF2-40B4-BE49-F238E27FC236}">
                <a16:creationId xmlns:a16="http://schemas.microsoft.com/office/drawing/2014/main" id="{AF536424-A138-F4CB-9C20-701CE997183A}"/>
              </a:ext>
            </a:extLst>
          </p:cNvPr>
          <p:cNvSpPr/>
          <p:nvPr/>
        </p:nvSpPr>
        <p:spPr>
          <a:xfrm>
            <a:off x="3631891" y="1178631"/>
            <a:ext cx="3943430" cy="2453960"/>
          </a:xfrm>
          <a:prstGeom prst="rect">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sp>
        <p:nvSpPr>
          <p:cNvPr id="17" name="Rectangle 16">
            <a:extLst>
              <a:ext uri="{FF2B5EF4-FFF2-40B4-BE49-F238E27FC236}">
                <a16:creationId xmlns:a16="http://schemas.microsoft.com/office/drawing/2014/main" id="{30A5FC28-95A4-1108-F6DE-019276D2D07E}"/>
              </a:ext>
            </a:extLst>
          </p:cNvPr>
          <p:cNvSpPr/>
          <p:nvPr/>
        </p:nvSpPr>
        <p:spPr>
          <a:xfrm>
            <a:off x="4617749" y="3566947"/>
            <a:ext cx="3943430" cy="2780934"/>
          </a:xfrm>
          <a:prstGeom prst="rect">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74600906-B3AF-E035-69A2-563DA3D2CAD1}"/>
              </a:ext>
            </a:extLst>
          </p:cNvPr>
          <p:cNvSpPr>
            <a:spLocks noGrp="1"/>
          </p:cNvSpPr>
          <p:nvPr>
            <p:ph type="sldNum" sz="quarter" idx="12"/>
          </p:nvPr>
        </p:nvSpPr>
        <p:spPr/>
        <p:txBody>
          <a:bodyPr/>
          <a:lstStyle/>
          <a:p>
            <a:pPr defTabSz="624317"/>
            <a:r>
              <a:rPr lang="en-US"/>
              <a:t>PAGE </a:t>
            </a:r>
            <a:fld id="{CE475FDB-B0C8-6548-83AF-3ADCFFDB25BF}" type="slidenum">
              <a:rPr lang="en-US"/>
              <a:pPr defTabSz="624317"/>
              <a:t>13</a:t>
            </a:fld>
            <a:endParaRPr lang="en-US"/>
          </a:p>
        </p:txBody>
      </p:sp>
      <p:sp>
        <p:nvSpPr>
          <p:cNvPr id="3" name="Title 2">
            <a:extLst>
              <a:ext uri="{FF2B5EF4-FFF2-40B4-BE49-F238E27FC236}">
                <a16:creationId xmlns:a16="http://schemas.microsoft.com/office/drawing/2014/main" id="{781BA913-5739-8654-10F4-28C82BE92649}"/>
              </a:ext>
            </a:extLst>
          </p:cNvPr>
          <p:cNvSpPr>
            <a:spLocks noGrp="1"/>
          </p:cNvSpPr>
          <p:nvPr>
            <p:ph type="title"/>
          </p:nvPr>
        </p:nvSpPr>
        <p:spPr>
          <a:xfrm>
            <a:off x="4617749" y="303085"/>
            <a:ext cx="3943430" cy="426510"/>
          </a:xfrm>
        </p:spPr>
        <p:txBody>
          <a:bodyPr/>
          <a:lstStyle/>
          <a:p>
            <a:r>
              <a:rPr lang="en-US" sz="1887"/>
              <a:t>EFFECTIVE 1-1 CONVERSATIONS</a:t>
            </a:r>
          </a:p>
        </p:txBody>
      </p:sp>
      <p:sp>
        <p:nvSpPr>
          <p:cNvPr id="4" name="TextBox 3">
            <a:extLst>
              <a:ext uri="{FF2B5EF4-FFF2-40B4-BE49-F238E27FC236}">
                <a16:creationId xmlns:a16="http://schemas.microsoft.com/office/drawing/2014/main" id="{23274ED3-2245-CDBA-F0A7-D4AD2F5CDA62}"/>
              </a:ext>
            </a:extLst>
          </p:cNvPr>
          <p:cNvSpPr txBox="1"/>
          <p:nvPr/>
        </p:nvSpPr>
        <p:spPr>
          <a:xfrm>
            <a:off x="3801503" y="1277449"/>
            <a:ext cx="3645343" cy="341184"/>
          </a:xfrm>
          <a:prstGeom prst="rect">
            <a:avLst/>
          </a:prstGeom>
          <a:noFill/>
        </p:spPr>
        <p:txBody>
          <a:bodyPr wrap="square" rtlCol="0">
            <a:spAutoFit/>
          </a:bodyPr>
          <a:lstStyle/>
          <a:p>
            <a:pPr defTabSz="624317"/>
            <a:r>
              <a:rPr lang="en-US" sz="1617" b="1">
                <a:solidFill>
                  <a:srgbClr val="C9DC5D"/>
                </a:solidFill>
                <a:latin typeface="Yrsa" panose="02020503060400000000" pitchFamily="18" charset="77"/>
                <a:ea typeface="Roboto" panose="02000000000000000000" pitchFamily="2" charset="0"/>
                <a:cs typeface="Roboto" panose="02000000000000000000" pitchFamily="2" charset="0"/>
              </a:rPr>
              <a:t>Prior to the Meeting:</a:t>
            </a:r>
            <a:endParaRPr lang="en-US" sz="1617">
              <a:solidFill>
                <a:srgbClr val="C9DC5D"/>
              </a:solidFill>
              <a:latin typeface="Yrsa" panose="02020503060400000000" pitchFamily="18" charset="77"/>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FB00CA4F-07D8-D8DF-E705-4B5F662CCFB4}"/>
              </a:ext>
            </a:extLst>
          </p:cNvPr>
          <p:cNvSpPr txBox="1"/>
          <p:nvPr/>
        </p:nvSpPr>
        <p:spPr>
          <a:xfrm>
            <a:off x="3801503" y="1579946"/>
            <a:ext cx="3645343" cy="1898661"/>
          </a:xfrm>
          <a:prstGeom prst="rect">
            <a:avLst/>
          </a:prstGeom>
          <a:noFill/>
        </p:spPr>
        <p:txBody>
          <a:bodyPr wrap="square" rtlCol="0">
            <a:spAutoFit/>
          </a:bodyPr>
          <a:lstStyle/>
          <a:p>
            <a:pPr marL="192538" indent="-192538" defTabSz="624317">
              <a:lnSpc>
                <a:spcPct val="115000"/>
              </a:lnSpc>
              <a:spcBef>
                <a:spcPts val="404"/>
              </a:spcBef>
              <a:buFont typeface="Arial" panose="020B0604020202020204" pitchFamily="34" charset="0"/>
              <a:buChar char="•"/>
            </a:pPr>
            <a:r>
              <a:rPr lang="en-GB" sz="1078">
                <a:solidFill>
                  <a:prstClr val="white"/>
                </a:solidFill>
                <a:latin typeface="Roboto" panose="02000000000000000000" pitchFamily="2" charset="0"/>
                <a:ea typeface="Roboto" panose="02000000000000000000" pitchFamily="2" charset="0"/>
                <a:cs typeface="Roboto" panose="02000000000000000000" pitchFamily="2" charset="0"/>
              </a:rPr>
              <a:t>Set expectations for the one-on-one conversations. What will that time be used for? Is any preparation expected? </a:t>
            </a:r>
          </a:p>
          <a:p>
            <a:pPr marL="192538" indent="-192538" defTabSz="624317">
              <a:lnSpc>
                <a:spcPct val="115000"/>
              </a:lnSpc>
              <a:spcBef>
                <a:spcPts val="404"/>
              </a:spcBef>
              <a:buFont typeface="Arial" panose="020B0604020202020204" pitchFamily="34" charset="0"/>
              <a:buChar char="•"/>
            </a:pPr>
            <a:r>
              <a:rPr lang="en-GB" sz="1078">
                <a:solidFill>
                  <a:prstClr val="white"/>
                </a:solidFill>
                <a:latin typeface="Roboto" panose="02000000000000000000" pitchFamily="2" charset="0"/>
                <a:ea typeface="Roboto" panose="02000000000000000000" pitchFamily="2" charset="0"/>
                <a:cs typeface="Roboto" panose="02000000000000000000" pitchFamily="2" charset="0"/>
              </a:rPr>
              <a:t>Determine a regular cadence that works both for you and your employees.</a:t>
            </a:r>
          </a:p>
          <a:p>
            <a:pPr marL="192538" indent="-192538" defTabSz="624317">
              <a:lnSpc>
                <a:spcPct val="115000"/>
              </a:lnSpc>
              <a:spcBef>
                <a:spcPts val="404"/>
              </a:spcBef>
              <a:buFont typeface="Arial" panose="020B0604020202020204" pitchFamily="34" charset="0"/>
              <a:buChar char="•"/>
            </a:pPr>
            <a:r>
              <a:rPr lang="en-GB" sz="1078">
                <a:solidFill>
                  <a:prstClr val="white"/>
                </a:solidFill>
                <a:latin typeface="Roboto" panose="02000000000000000000" pitchFamily="2" charset="0"/>
                <a:ea typeface="Roboto" panose="02000000000000000000" pitchFamily="2" charset="0"/>
                <a:cs typeface="Roboto" panose="02000000000000000000" pitchFamily="2" charset="0"/>
              </a:rPr>
              <a:t>Create an agenda. It doesn’t need to be overly formal but should provide some consistency and structure. Request input from employees on what items should be included.</a:t>
            </a:r>
          </a:p>
        </p:txBody>
      </p:sp>
      <p:sp>
        <p:nvSpPr>
          <p:cNvPr id="6" name="TextBox 5">
            <a:extLst>
              <a:ext uri="{FF2B5EF4-FFF2-40B4-BE49-F238E27FC236}">
                <a16:creationId xmlns:a16="http://schemas.microsoft.com/office/drawing/2014/main" id="{15A19176-80D2-8E4D-6406-D66FFCECEF62}"/>
              </a:ext>
            </a:extLst>
          </p:cNvPr>
          <p:cNvSpPr txBox="1"/>
          <p:nvPr/>
        </p:nvSpPr>
        <p:spPr>
          <a:xfrm>
            <a:off x="4731138" y="3615146"/>
            <a:ext cx="4131438" cy="341184"/>
          </a:xfrm>
          <a:prstGeom prst="rect">
            <a:avLst/>
          </a:prstGeom>
          <a:noFill/>
        </p:spPr>
        <p:txBody>
          <a:bodyPr wrap="square" rtlCol="0">
            <a:spAutoFit/>
          </a:bodyPr>
          <a:lstStyle/>
          <a:p>
            <a:pPr defTabSz="624317"/>
            <a:r>
              <a:rPr lang="en-US" sz="1617" b="1">
                <a:solidFill>
                  <a:srgbClr val="00677F"/>
                </a:solidFill>
                <a:latin typeface="Yrsa" panose="02020503060400000000" pitchFamily="18" charset="77"/>
                <a:ea typeface="Roboto" panose="02000000000000000000" pitchFamily="2" charset="0"/>
                <a:cs typeface="Roboto" panose="02000000000000000000" pitchFamily="2" charset="0"/>
              </a:rPr>
              <a:t>At the Meeting: </a:t>
            </a:r>
            <a:endParaRPr lang="en-US" sz="1617">
              <a:solidFill>
                <a:prstClr val="black"/>
              </a:solidFill>
              <a:latin typeface="Yrsa" panose="02020503060400000000" pitchFamily="18" charset="77"/>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0EEDB360-429A-76ED-CF37-2C1B06FCC461}"/>
              </a:ext>
            </a:extLst>
          </p:cNvPr>
          <p:cNvSpPr txBox="1"/>
          <p:nvPr/>
        </p:nvSpPr>
        <p:spPr>
          <a:xfrm>
            <a:off x="4731138" y="3926236"/>
            <a:ext cx="3645343" cy="2280176"/>
          </a:xfrm>
          <a:prstGeom prst="rect">
            <a:avLst/>
          </a:prstGeom>
          <a:noFill/>
        </p:spPr>
        <p:txBody>
          <a:bodyPr wrap="square" rtlCol="0">
            <a:spAutoFit/>
          </a:bodyPr>
          <a:lstStyle/>
          <a:p>
            <a:pPr marL="192538" indent="-192538" defTabSz="624317">
              <a:lnSpc>
                <a:spcPct val="115000"/>
              </a:lnSpc>
              <a:spcBef>
                <a:spcPts val="404"/>
              </a:spcBef>
              <a:buFont typeface="Arial" panose="020B0604020202020204" pitchFamily="34" charset="0"/>
              <a:buChar char="•"/>
            </a:pPr>
            <a:r>
              <a:rPr lang="en-GB" sz="1078">
                <a:solidFill>
                  <a:prstClr val="black"/>
                </a:solidFill>
                <a:latin typeface="Roboto" panose="02000000000000000000" pitchFamily="2" charset="0"/>
                <a:ea typeface="Roboto" panose="02000000000000000000" pitchFamily="2" charset="0"/>
                <a:cs typeface="Roboto" panose="02000000000000000000" pitchFamily="2" charset="0"/>
              </a:rPr>
              <a:t>Be present. Disregard incoming emails and messages, and put your phone away.</a:t>
            </a:r>
          </a:p>
          <a:p>
            <a:pPr marL="192538" indent="-192538" defTabSz="624317">
              <a:lnSpc>
                <a:spcPct val="115000"/>
              </a:lnSpc>
              <a:spcBef>
                <a:spcPts val="404"/>
              </a:spcBef>
              <a:buFont typeface="Arial" panose="020B0604020202020204" pitchFamily="34" charset="0"/>
              <a:buChar char="•"/>
            </a:pPr>
            <a:r>
              <a:rPr lang="en-GB" sz="1078">
                <a:solidFill>
                  <a:prstClr val="black"/>
                </a:solidFill>
                <a:latin typeface="Roboto" panose="02000000000000000000" pitchFamily="2" charset="0"/>
                <a:ea typeface="Roboto" panose="02000000000000000000" pitchFamily="2" charset="0"/>
                <a:cs typeface="Roboto" panose="02000000000000000000" pitchFamily="2" charset="0"/>
              </a:rPr>
              <a:t>Be flexible. It’s helpful to have an agenda and structure, but allow the conversation to go where it needs to go. </a:t>
            </a:r>
            <a:r>
              <a:rPr lang="en-GB" sz="1078" err="1">
                <a:solidFill>
                  <a:prstClr val="black"/>
                </a:solidFill>
                <a:latin typeface="Roboto" panose="02000000000000000000" pitchFamily="2" charset="0"/>
                <a:ea typeface="Roboto" panose="02000000000000000000" pitchFamily="2" charset="0"/>
                <a:cs typeface="Roboto" panose="02000000000000000000" pitchFamily="2" charset="0"/>
              </a:rPr>
              <a:t>Honor</a:t>
            </a:r>
            <a:r>
              <a:rPr lang="en-GB" sz="1078">
                <a:solidFill>
                  <a:prstClr val="black"/>
                </a:solidFill>
                <a:latin typeface="Roboto" panose="02000000000000000000" pitchFamily="2" charset="0"/>
                <a:ea typeface="Roboto" panose="02000000000000000000" pitchFamily="2" charset="0"/>
                <a:cs typeface="Roboto" panose="02000000000000000000" pitchFamily="2" charset="0"/>
              </a:rPr>
              <a:t> the needs of your employees and other events in the organization/department, etc. </a:t>
            </a:r>
          </a:p>
          <a:p>
            <a:pPr marL="192538" indent="-192538" defTabSz="624317">
              <a:lnSpc>
                <a:spcPct val="115000"/>
              </a:lnSpc>
              <a:spcBef>
                <a:spcPts val="404"/>
              </a:spcBef>
              <a:buFont typeface="Arial" panose="020B0604020202020204" pitchFamily="34" charset="0"/>
              <a:buChar char="•"/>
            </a:pPr>
            <a:r>
              <a:rPr lang="en-GB" sz="1078">
                <a:solidFill>
                  <a:prstClr val="black"/>
                </a:solidFill>
                <a:latin typeface="Roboto" panose="02000000000000000000" pitchFamily="2" charset="0"/>
                <a:ea typeface="Roboto" panose="02000000000000000000" pitchFamily="2" charset="0"/>
                <a:cs typeface="Roboto" panose="02000000000000000000" pitchFamily="2" charset="0"/>
              </a:rPr>
              <a:t>Listen. The best communicators are often the best listeners. As a leader, showing up to a one-on-one with the intention of learning and listening will ensure you build trust, show compassion, reinforce stability, and provide hope for employees. </a:t>
            </a:r>
          </a:p>
        </p:txBody>
      </p:sp>
    </p:spTree>
    <p:extLst>
      <p:ext uri="{BB962C8B-B14F-4D97-AF65-F5344CB8AC3E}">
        <p14:creationId xmlns:p14="http://schemas.microsoft.com/office/powerpoint/2010/main" val="2636619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D300D41-FCD0-7726-4C98-7BB2E531C73D}"/>
              </a:ext>
            </a:extLst>
          </p:cNvPr>
          <p:cNvSpPr/>
          <p:nvPr/>
        </p:nvSpPr>
        <p:spPr>
          <a:xfrm>
            <a:off x="1278504" y="2769243"/>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05B40DE-4AE9-DCB4-CE92-59814C624CD7}"/>
              </a:ext>
            </a:extLst>
          </p:cNvPr>
          <p:cNvSpPr>
            <a:spLocks noGrp="1"/>
          </p:cNvSpPr>
          <p:nvPr>
            <p:ph type="body" sz="quarter" idx="11"/>
          </p:nvPr>
        </p:nvSpPr>
        <p:spPr>
          <a:xfrm>
            <a:off x="425059" y="2090118"/>
            <a:ext cx="4021466" cy="1123122"/>
          </a:xfrm>
        </p:spPr>
        <p:txBody>
          <a:bodyPr/>
          <a:lstStyle/>
          <a:p>
            <a:pPr algn="ctr"/>
            <a:r>
              <a:rPr lang="en-US" dirty="0"/>
              <a:t>Pair Share</a:t>
            </a:r>
          </a:p>
        </p:txBody>
      </p:sp>
      <p:sp>
        <p:nvSpPr>
          <p:cNvPr id="8" name="Content Placeholder 2">
            <a:extLst>
              <a:ext uri="{FF2B5EF4-FFF2-40B4-BE49-F238E27FC236}">
                <a16:creationId xmlns:a16="http://schemas.microsoft.com/office/drawing/2014/main" id="{0DFEE5A8-8CDD-C86F-6A2D-6D6956D0CA75}"/>
              </a:ext>
            </a:extLst>
          </p:cNvPr>
          <p:cNvSpPr txBox="1">
            <a:spLocks/>
          </p:cNvSpPr>
          <p:nvPr/>
        </p:nvSpPr>
        <p:spPr>
          <a:xfrm>
            <a:off x="6093724" y="1203530"/>
            <a:ext cx="5570378" cy="379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dirty="0">
                <a:effectLst/>
                <a:cs typeface="Roboto" panose="02000000000000000000" pitchFamily="2" charset="0"/>
              </a:rPr>
              <a:t>Which strategy of Effective 1-1 Conversations do you regularly use when </a:t>
            </a:r>
            <a:r>
              <a:rPr lang="en-GB" b="1" dirty="0">
                <a:effectLst/>
                <a:cs typeface="Roboto" panose="02000000000000000000" pitchFamily="2" charset="0"/>
              </a:rPr>
              <a:t>providing feedback</a:t>
            </a:r>
            <a:r>
              <a:rPr lang="en-GB" dirty="0">
                <a:effectLst/>
                <a:cs typeface="Roboto" panose="02000000000000000000" pitchFamily="2" charset="0"/>
              </a:rPr>
              <a:t>?</a:t>
            </a:r>
          </a:p>
          <a:p>
            <a:pPr marL="0" indent="0">
              <a:lnSpc>
                <a:spcPct val="100000"/>
              </a:lnSpc>
              <a:spcBef>
                <a:spcPts val="0"/>
              </a:spcBef>
              <a:spcAft>
                <a:spcPts val="600"/>
              </a:spcAft>
              <a:buNone/>
            </a:pPr>
            <a:endParaRPr lang="en-GB" dirty="0">
              <a:cs typeface="Roboto" panose="02000000000000000000" pitchFamily="2" charset="0"/>
            </a:endParaRPr>
          </a:p>
          <a:p>
            <a:pPr marL="0" indent="0">
              <a:lnSpc>
                <a:spcPct val="100000"/>
              </a:lnSpc>
              <a:spcBef>
                <a:spcPts val="0"/>
              </a:spcBef>
              <a:spcAft>
                <a:spcPts val="600"/>
              </a:spcAft>
              <a:buNone/>
            </a:pPr>
            <a:endParaRPr lang="en-US" dirty="0">
              <a:effectLst/>
              <a:cs typeface="Roboto" panose="02000000000000000000" pitchFamily="2" charset="0"/>
            </a:endParaRPr>
          </a:p>
          <a:p>
            <a:pPr marL="0" indent="0">
              <a:lnSpc>
                <a:spcPct val="100000"/>
              </a:lnSpc>
              <a:spcBef>
                <a:spcPts val="0"/>
              </a:spcBef>
              <a:spcAft>
                <a:spcPts val="600"/>
              </a:spcAft>
              <a:buNone/>
            </a:pPr>
            <a:r>
              <a:rPr lang="en-US" dirty="0">
                <a:effectLst/>
                <a:cs typeface="Roboto" panose="02000000000000000000" pitchFamily="2" charset="0"/>
              </a:rPr>
              <a:t>Which strategy matters the most to you when </a:t>
            </a:r>
            <a:r>
              <a:rPr lang="en-US" b="1" dirty="0">
                <a:effectLst/>
                <a:cs typeface="Roboto" panose="02000000000000000000" pitchFamily="2" charset="0"/>
              </a:rPr>
              <a:t>receiving feedback </a:t>
            </a:r>
            <a:r>
              <a:rPr lang="en-US" dirty="0">
                <a:effectLst/>
                <a:cs typeface="Roboto" panose="02000000000000000000" pitchFamily="2" charset="0"/>
              </a:rPr>
              <a:t>in a 1-1 conversation?</a:t>
            </a:r>
          </a:p>
        </p:txBody>
      </p:sp>
      <p:pic>
        <p:nvPicPr>
          <p:cNvPr id="10" name="Graphic 9" descr="Chat outline">
            <a:extLst>
              <a:ext uri="{FF2B5EF4-FFF2-40B4-BE49-F238E27FC236}">
                <a16:creationId xmlns:a16="http://schemas.microsoft.com/office/drawing/2014/main" id="{1FD0B403-D73A-05AA-BC24-36C3574C2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388" y="2916451"/>
            <a:ext cx="1936806" cy="1936806"/>
          </a:xfrm>
          <a:prstGeom prst="rect">
            <a:avLst/>
          </a:prstGeom>
        </p:spPr>
      </p:pic>
      <p:pic>
        <p:nvPicPr>
          <p:cNvPr id="2" name="Graphic 1" descr="Badge 1 with solid fill">
            <a:extLst>
              <a:ext uri="{FF2B5EF4-FFF2-40B4-BE49-F238E27FC236}">
                <a16:creationId xmlns:a16="http://schemas.microsoft.com/office/drawing/2014/main" id="{F3B23662-0C8D-2B23-6ED4-5F7D80312F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4898" y="1203530"/>
            <a:ext cx="768826" cy="768826"/>
          </a:xfrm>
          <a:prstGeom prst="rect">
            <a:avLst/>
          </a:prstGeom>
        </p:spPr>
      </p:pic>
      <p:pic>
        <p:nvPicPr>
          <p:cNvPr id="3" name="Graphic 2" descr="Badge with solid fill">
            <a:extLst>
              <a:ext uri="{FF2B5EF4-FFF2-40B4-BE49-F238E27FC236}">
                <a16:creationId xmlns:a16="http://schemas.microsoft.com/office/drawing/2014/main" id="{F163F1CA-438D-4E91-D452-E00869B745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24898" y="3500441"/>
            <a:ext cx="768826" cy="768826"/>
          </a:xfrm>
          <a:prstGeom prst="rect">
            <a:avLst/>
          </a:prstGeom>
        </p:spPr>
      </p:pic>
    </p:spTree>
    <p:extLst>
      <p:ext uri="{BB962C8B-B14F-4D97-AF65-F5344CB8AC3E}">
        <p14:creationId xmlns:p14="http://schemas.microsoft.com/office/powerpoint/2010/main" val="18307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058FC-F6FB-F0C8-7422-62D4994ECA7A}"/>
              </a:ext>
            </a:extLst>
          </p:cNvPr>
          <p:cNvSpPr>
            <a:spLocks noGrp="1"/>
          </p:cNvSpPr>
          <p:nvPr>
            <p:ph type="body" sz="quarter" idx="11"/>
          </p:nvPr>
        </p:nvSpPr>
        <p:spPr>
          <a:xfrm>
            <a:off x="5570573" y="804243"/>
            <a:ext cx="5958717" cy="1123122"/>
          </a:xfrm>
        </p:spPr>
        <p:txBody>
          <a:bodyPr/>
          <a:lstStyle/>
          <a:p>
            <a:r>
              <a:rPr lang="en-US" dirty="0">
                <a:solidFill>
                  <a:srgbClr val="00677F"/>
                </a:solidFill>
              </a:rPr>
              <a:t>The Coaching Habit:</a:t>
            </a:r>
          </a:p>
          <a:p>
            <a:r>
              <a:rPr lang="en-US" dirty="0">
                <a:solidFill>
                  <a:srgbClr val="00677F"/>
                </a:solidFill>
              </a:rPr>
              <a:t>Say Less, Ask More &amp; Change the Way You Lead Forever</a:t>
            </a:r>
          </a:p>
        </p:txBody>
      </p:sp>
      <p:sp>
        <p:nvSpPr>
          <p:cNvPr id="6" name="TextBox 5">
            <a:extLst>
              <a:ext uri="{FF2B5EF4-FFF2-40B4-BE49-F238E27FC236}">
                <a16:creationId xmlns:a16="http://schemas.microsoft.com/office/drawing/2014/main" id="{6AA8467B-897E-EE27-E463-DD7DAC06BD8F}"/>
              </a:ext>
            </a:extLst>
          </p:cNvPr>
          <p:cNvSpPr txBox="1"/>
          <p:nvPr/>
        </p:nvSpPr>
        <p:spPr>
          <a:xfrm>
            <a:off x="5570573" y="2704480"/>
            <a:ext cx="6093618" cy="3046988"/>
          </a:xfrm>
          <a:prstGeom prst="rect">
            <a:avLst/>
          </a:prstGeom>
          <a:noFill/>
        </p:spPr>
        <p:txBody>
          <a:bodyPr wrap="square">
            <a:spAutoFit/>
          </a:bodyPr>
          <a:lstStyle/>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What’s on your mind?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And what else?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What’s the real challenge here?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What do you want?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How can I help you?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If you’re saying “yes” to this, what are you saying “no” to?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342900" indent="-342900" algn="l" rtl="0" fontAlgn="base">
              <a:buFont typeface="Arial" panose="020B0604020202020204" pitchFamily="34" charset="0"/>
              <a:buChar char="•"/>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What was most useful for you?  </a:t>
            </a:r>
            <a:endParaRPr lang="en-US" sz="3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p:txBody>
      </p:sp>
      <p:pic>
        <p:nvPicPr>
          <p:cNvPr id="8" name="Picture 7" descr="A book cover with white text&#10;&#10;Description automatically generated">
            <a:extLst>
              <a:ext uri="{FF2B5EF4-FFF2-40B4-BE49-F238E27FC236}">
                <a16:creationId xmlns:a16="http://schemas.microsoft.com/office/drawing/2014/main" id="{E3DDB7C6-6E9E-0A36-E1D6-597070E9802F}"/>
              </a:ext>
            </a:extLst>
          </p:cNvPr>
          <p:cNvPicPr>
            <a:picLocks noChangeAspect="1"/>
          </p:cNvPicPr>
          <p:nvPr/>
        </p:nvPicPr>
        <p:blipFill>
          <a:blip r:embed="rId2"/>
          <a:stretch>
            <a:fillRect/>
          </a:stretch>
        </p:blipFill>
        <p:spPr>
          <a:xfrm>
            <a:off x="1015664" y="1535886"/>
            <a:ext cx="2927687" cy="3786228"/>
          </a:xfrm>
          <a:prstGeom prst="rect">
            <a:avLst/>
          </a:prstGeom>
        </p:spPr>
      </p:pic>
    </p:spTree>
    <p:extLst>
      <p:ext uri="{BB962C8B-B14F-4D97-AF65-F5344CB8AC3E}">
        <p14:creationId xmlns:p14="http://schemas.microsoft.com/office/powerpoint/2010/main" val="3695337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7DCADC-9EED-7443-8A53-CFFA8D422B21}"/>
              </a:ext>
            </a:extLst>
          </p:cNvPr>
          <p:cNvSpPr/>
          <p:nvPr/>
        </p:nvSpPr>
        <p:spPr>
          <a:xfrm>
            <a:off x="3437202" y="2184265"/>
            <a:ext cx="459888" cy="4066887"/>
          </a:xfrm>
          <a:prstGeom prst="rect">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 name="Title 1">
            <a:extLst>
              <a:ext uri="{FF2B5EF4-FFF2-40B4-BE49-F238E27FC236}">
                <a16:creationId xmlns:a16="http://schemas.microsoft.com/office/drawing/2014/main" id="{FF0E0204-FE61-7B5C-1752-E1F2B1207925}"/>
              </a:ext>
            </a:extLst>
          </p:cNvPr>
          <p:cNvSpPr>
            <a:spLocks noGrp="1"/>
          </p:cNvSpPr>
          <p:nvPr>
            <p:ph type="title"/>
          </p:nvPr>
        </p:nvSpPr>
        <p:spPr>
          <a:xfrm>
            <a:off x="3609364" y="353590"/>
            <a:ext cx="3943430" cy="426510"/>
          </a:xfrm>
        </p:spPr>
        <p:txBody>
          <a:bodyPr/>
          <a:lstStyle/>
          <a:p>
            <a:r>
              <a:rPr lang="en-US" sz="1887"/>
              <a:t>THE COACHING HABIT </a:t>
            </a:r>
          </a:p>
        </p:txBody>
      </p:sp>
      <p:sp>
        <p:nvSpPr>
          <p:cNvPr id="3" name="Slide Number Placeholder 2">
            <a:extLst>
              <a:ext uri="{FF2B5EF4-FFF2-40B4-BE49-F238E27FC236}">
                <a16:creationId xmlns:a16="http://schemas.microsoft.com/office/drawing/2014/main" id="{A6A9C015-816F-2457-762B-6B29FEBB9A9E}"/>
              </a:ext>
            </a:extLst>
          </p:cNvPr>
          <p:cNvSpPr>
            <a:spLocks noGrp="1"/>
          </p:cNvSpPr>
          <p:nvPr>
            <p:ph type="sldNum" sz="quarter" idx="12"/>
          </p:nvPr>
        </p:nvSpPr>
        <p:spPr/>
        <p:txBody>
          <a:bodyPr/>
          <a:lstStyle/>
          <a:p>
            <a:pPr algn="r"/>
            <a:r>
              <a:rPr lang="en-US"/>
              <a:t>PAGE </a:t>
            </a:r>
            <a:fld id="{8C56F40D-B6E0-8C4A-8F8D-D0E838A458C2}" type="slidenum">
              <a:rPr lang="en-US" smtClean="0"/>
              <a:pPr algn="r"/>
              <a:t>16</a:t>
            </a:fld>
            <a:endParaRPr lang="en-US"/>
          </a:p>
        </p:txBody>
      </p:sp>
      <p:sp>
        <p:nvSpPr>
          <p:cNvPr id="4" name="TextBox 3">
            <a:extLst>
              <a:ext uri="{FF2B5EF4-FFF2-40B4-BE49-F238E27FC236}">
                <a16:creationId xmlns:a16="http://schemas.microsoft.com/office/drawing/2014/main" id="{180B6FFB-4337-90C4-AEF6-4C098EA64977}"/>
              </a:ext>
            </a:extLst>
          </p:cNvPr>
          <p:cNvSpPr txBox="1"/>
          <p:nvPr/>
        </p:nvSpPr>
        <p:spPr>
          <a:xfrm>
            <a:off x="3640434" y="1061399"/>
            <a:ext cx="2987275" cy="278987"/>
          </a:xfrm>
          <a:prstGeom prst="rect">
            <a:avLst/>
          </a:prstGeom>
          <a:noFill/>
        </p:spPr>
        <p:txBody>
          <a:bodyPr wrap="square" rtlCol="0">
            <a:spAutoFit/>
          </a:bodyPr>
          <a:lstStyle/>
          <a:p>
            <a:r>
              <a:rPr lang="en-US" sz="1213" b="1">
                <a:solidFill>
                  <a:srgbClr val="00677F"/>
                </a:solidFill>
                <a:latin typeface="Roboto" panose="02000000000000000000" pitchFamily="2" charset="0"/>
                <a:ea typeface="Roboto" panose="02000000000000000000" pitchFamily="2" charset="0"/>
                <a:cs typeface="Roboto" panose="02000000000000000000" pitchFamily="2" charset="0"/>
              </a:rPr>
              <a:t>Use these questions: </a:t>
            </a:r>
            <a:endParaRPr lang="en-US" sz="1213">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AFA7679D-F952-6972-E63C-1BB16056D0ED}"/>
              </a:ext>
            </a:extLst>
          </p:cNvPr>
          <p:cNvSpPr txBox="1"/>
          <p:nvPr/>
        </p:nvSpPr>
        <p:spPr>
          <a:xfrm>
            <a:off x="3766288" y="1312068"/>
            <a:ext cx="2311846" cy="672748"/>
          </a:xfrm>
          <a:prstGeom prst="rect">
            <a:avLst/>
          </a:prstGeom>
          <a:noFill/>
        </p:spPr>
        <p:txBody>
          <a:bodyPr wrap="square" rtlCol="0">
            <a:spAutoFit/>
          </a:bodyPr>
          <a:lstStyle/>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What’s on your mind?  </a:t>
            </a:r>
          </a:p>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And what else? </a:t>
            </a:r>
          </a:p>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What’s the real challenge here? </a:t>
            </a:r>
          </a:p>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What do you want?  </a:t>
            </a:r>
          </a:p>
        </p:txBody>
      </p:sp>
      <p:sp>
        <p:nvSpPr>
          <p:cNvPr id="6" name="TextBox 5">
            <a:extLst>
              <a:ext uri="{FF2B5EF4-FFF2-40B4-BE49-F238E27FC236}">
                <a16:creationId xmlns:a16="http://schemas.microsoft.com/office/drawing/2014/main" id="{159BBF41-88FD-61DB-0073-FC34F744420D}"/>
              </a:ext>
            </a:extLst>
          </p:cNvPr>
          <p:cNvSpPr txBox="1"/>
          <p:nvPr/>
        </p:nvSpPr>
        <p:spPr>
          <a:xfrm>
            <a:off x="4018451" y="2184264"/>
            <a:ext cx="4131438" cy="258212"/>
          </a:xfrm>
          <a:prstGeom prst="rect">
            <a:avLst/>
          </a:prstGeom>
          <a:noFill/>
        </p:spPr>
        <p:txBody>
          <a:bodyPr wrap="square" rtlCol="0">
            <a:spAutoFit/>
          </a:bodyPr>
          <a:lstStyle/>
          <a:p>
            <a:r>
              <a:rPr lang="en-US" sz="1078" b="1">
                <a:solidFill>
                  <a:srgbClr val="00677F"/>
                </a:solidFill>
                <a:latin typeface="Roboto" panose="02000000000000000000" pitchFamily="2" charset="0"/>
                <a:ea typeface="Roboto" panose="02000000000000000000" pitchFamily="2" charset="0"/>
                <a:cs typeface="Roboto" panose="02000000000000000000" pitchFamily="2" charset="0"/>
              </a:rPr>
              <a:t>Reflect: </a:t>
            </a:r>
            <a:endParaRPr lang="en-US" sz="1078">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72979D72-765B-1FB4-873C-427A5CB85E90}"/>
              </a:ext>
            </a:extLst>
          </p:cNvPr>
          <p:cNvSpPr txBox="1"/>
          <p:nvPr/>
        </p:nvSpPr>
        <p:spPr>
          <a:xfrm>
            <a:off x="4018451" y="2460220"/>
            <a:ext cx="4736348" cy="237437"/>
          </a:xfrm>
          <a:prstGeom prst="rect">
            <a:avLst/>
          </a:prstGeom>
          <a:noFill/>
        </p:spPr>
        <p:txBody>
          <a:bodyPr wrap="square" rtlCol="0">
            <a:spAutoFit/>
          </a:bodyPr>
          <a:lstStyle/>
          <a:p>
            <a:pPr algn="l" rtl="0" fontAlgn="base"/>
            <a:r>
              <a:rPr lang="en-US" sz="943">
                <a:solidFill>
                  <a:srgbClr val="000000"/>
                </a:solidFill>
                <a:latin typeface="Roboto" panose="02000000000000000000" pitchFamily="2" charset="0"/>
                <a:ea typeface="Roboto" panose="02000000000000000000" pitchFamily="2" charset="0"/>
                <a:cs typeface="Roboto" panose="02000000000000000000" pitchFamily="2" charset="0"/>
              </a:rPr>
              <a:t>Do your employees know what you expect of them?</a:t>
            </a:r>
          </a:p>
        </p:txBody>
      </p:sp>
      <p:cxnSp>
        <p:nvCxnSpPr>
          <p:cNvPr id="9" name="Straight Connector 8">
            <a:extLst>
              <a:ext uri="{FF2B5EF4-FFF2-40B4-BE49-F238E27FC236}">
                <a16:creationId xmlns:a16="http://schemas.microsoft.com/office/drawing/2014/main" id="{C475A0C2-4E6D-A5A9-ED17-7BFDEDDBFB9A}"/>
              </a:ext>
            </a:extLst>
          </p:cNvPr>
          <p:cNvCxnSpPr>
            <a:cxnSpLocks/>
            <a:endCxn id="15" idx="6"/>
          </p:cNvCxnSpPr>
          <p:nvPr/>
        </p:nvCxnSpPr>
        <p:spPr>
          <a:xfrm>
            <a:off x="4328565" y="2811703"/>
            <a:ext cx="2883002" cy="0"/>
          </a:xfrm>
          <a:prstGeom prst="line">
            <a:avLst/>
          </a:prstGeom>
          <a:ln>
            <a:solidFill>
              <a:srgbClr val="00677F"/>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D0AB4F1-A5B8-1710-1164-8AB93AD0C362}"/>
              </a:ext>
            </a:extLst>
          </p:cNvPr>
          <p:cNvSpPr/>
          <p:nvPr/>
        </p:nvSpPr>
        <p:spPr>
          <a:xfrm>
            <a:off x="4207686" y="2708023"/>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3" name="Oval 12">
            <a:extLst>
              <a:ext uri="{FF2B5EF4-FFF2-40B4-BE49-F238E27FC236}">
                <a16:creationId xmlns:a16="http://schemas.microsoft.com/office/drawing/2014/main" id="{3AC07014-411D-33B2-26B6-3608B2AB3572}"/>
              </a:ext>
            </a:extLst>
          </p:cNvPr>
          <p:cNvSpPr/>
          <p:nvPr/>
        </p:nvSpPr>
        <p:spPr>
          <a:xfrm>
            <a:off x="5588748" y="2708023"/>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5" name="Oval 14">
            <a:extLst>
              <a:ext uri="{FF2B5EF4-FFF2-40B4-BE49-F238E27FC236}">
                <a16:creationId xmlns:a16="http://schemas.microsoft.com/office/drawing/2014/main" id="{34458998-E1DC-8819-159B-A72B9BD26138}"/>
              </a:ext>
            </a:extLst>
          </p:cNvPr>
          <p:cNvSpPr/>
          <p:nvPr/>
        </p:nvSpPr>
        <p:spPr>
          <a:xfrm>
            <a:off x="6969809" y="2708023"/>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7" name="TextBox 16">
            <a:extLst>
              <a:ext uri="{FF2B5EF4-FFF2-40B4-BE49-F238E27FC236}">
                <a16:creationId xmlns:a16="http://schemas.microsoft.com/office/drawing/2014/main" id="{37961C2A-EE7D-ECFA-05A6-E14A6F9A16A7}"/>
              </a:ext>
            </a:extLst>
          </p:cNvPr>
          <p:cNvSpPr txBox="1"/>
          <p:nvPr/>
        </p:nvSpPr>
        <p:spPr>
          <a:xfrm>
            <a:off x="4215036" y="2917553"/>
            <a:ext cx="673024"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No</a:t>
            </a:r>
          </a:p>
        </p:txBody>
      </p:sp>
      <p:sp>
        <p:nvSpPr>
          <p:cNvPr id="18" name="TextBox 17">
            <a:extLst>
              <a:ext uri="{FF2B5EF4-FFF2-40B4-BE49-F238E27FC236}">
                <a16:creationId xmlns:a16="http://schemas.microsoft.com/office/drawing/2014/main" id="{10D4F03A-9958-D72A-F255-6F950A291147}"/>
              </a:ext>
            </a:extLst>
          </p:cNvPr>
          <p:cNvSpPr txBox="1"/>
          <p:nvPr/>
        </p:nvSpPr>
        <p:spPr>
          <a:xfrm>
            <a:off x="6724126" y="2912164"/>
            <a:ext cx="753438" cy="201145"/>
          </a:xfrm>
          <a:prstGeom prst="rect">
            <a:avLst/>
          </a:prstGeom>
          <a:noFill/>
        </p:spPr>
        <p:txBody>
          <a:bodyPr wrap="square" rtlCol="0">
            <a:spAutoFit/>
          </a:bodyPr>
          <a:lstStyle/>
          <a:p>
            <a:pPr algn="ctr"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Yes</a:t>
            </a:r>
          </a:p>
        </p:txBody>
      </p:sp>
      <p:sp>
        <p:nvSpPr>
          <p:cNvPr id="19" name="TextBox 18">
            <a:extLst>
              <a:ext uri="{FF2B5EF4-FFF2-40B4-BE49-F238E27FC236}">
                <a16:creationId xmlns:a16="http://schemas.microsoft.com/office/drawing/2014/main" id="{9AFE4375-9982-E48B-ABB0-4341B3C22571}"/>
              </a:ext>
            </a:extLst>
          </p:cNvPr>
          <p:cNvSpPr txBox="1"/>
          <p:nvPr/>
        </p:nvSpPr>
        <p:spPr>
          <a:xfrm>
            <a:off x="5422407" y="2912165"/>
            <a:ext cx="1108786"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Sometimes</a:t>
            </a:r>
          </a:p>
        </p:txBody>
      </p:sp>
      <p:sp>
        <p:nvSpPr>
          <p:cNvPr id="20" name="TextBox 19">
            <a:extLst>
              <a:ext uri="{FF2B5EF4-FFF2-40B4-BE49-F238E27FC236}">
                <a16:creationId xmlns:a16="http://schemas.microsoft.com/office/drawing/2014/main" id="{D0265816-355F-4B3F-1FBC-E84B9FCDDED3}"/>
              </a:ext>
            </a:extLst>
          </p:cNvPr>
          <p:cNvSpPr txBox="1"/>
          <p:nvPr/>
        </p:nvSpPr>
        <p:spPr>
          <a:xfrm>
            <a:off x="4013620" y="3323653"/>
            <a:ext cx="3938599" cy="382541"/>
          </a:xfrm>
          <a:prstGeom prst="rect">
            <a:avLst/>
          </a:prstGeom>
          <a:noFill/>
        </p:spPr>
        <p:txBody>
          <a:bodyPr wrap="square" rtlCol="0">
            <a:spAutoFit/>
          </a:bodyPr>
          <a:lstStyle/>
          <a:p>
            <a:pPr algn="l" rtl="0" fontAlgn="base"/>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When you provide feedback, are you willing to tell them the whole story, or do you avoid feedback that creates discomfort?</a:t>
            </a:r>
          </a:p>
        </p:txBody>
      </p:sp>
      <p:cxnSp>
        <p:nvCxnSpPr>
          <p:cNvPr id="21" name="Straight Connector 20">
            <a:extLst>
              <a:ext uri="{FF2B5EF4-FFF2-40B4-BE49-F238E27FC236}">
                <a16:creationId xmlns:a16="http://schemas.microsoft.com/office/drawing/2014/main" id="{3E6DEF08-571E-F3F1-5ADD-48B57B36ABAE}"/>
              </a:ext>
            </a:extLst>
          </p:cNvPr>
          <p:cNvCxnSpPr>
            <a:cxnSpLocks/>
            <a:endCxn id="24" idx="6"/>
          </p:cNvCxnSpPr>
          <p:nvPr/>
        </p:nvCxnSpPr>
        <p:spPr>
          <a:xfrm>
            <a:off x="4314917" y="3869661"/>
            <a:ext cx="2883002" cy="0"/>
          </a:xfrm>
          <a:prstGeom prst="line">
            <a:avLst/>
          </a:prstGeom>
          <a:ln>
            <a:solidFill>
              <a:srgbClr val="00677F"/>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E515F84-2537-35C4-C79B-DBDB639686EE}"/>
              </a:ext>
            </a:extLst>
          </p:cNvPr>
          <p:cNvSpPr/>
          <p:nvPr/>
        </p:nvSpPr>
        <p:spPr>
          <a:xfrm>
            <a:off x="4194038" y="3765981"/>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3" name="Oval 22">
            <a:extLst>
              <a:ext uri="{FF2B5EF4-FFF2-40B4-BE49-F238E27FC236}">
                <a16:creationId xmlns:a16="http://schemas.microsoft.com/office/drawing/2014/main" id="{B2EC57AC-FAA7-BC80-C5C6-8F24DAD983B7}"/>
              </a:ext>
            </a:extLst>
          </p:cNvPr>
          <p:cNvSpPr/>
          <p:nvPr/>
        </p:nvSpPr>
        <p:spPr>
          <a:xfrm>
            <a:off x="5575100" y="3765981"/>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4" name="Oval 23">
            <a:extLst>
              <a:ext uri="{FF2B5EF4-FFF2-40B4-BE49-F238E27FC236}">
                <a16:creationId xmlns:a16="http://schemas.microsoft.com/office/drawing/2014/main" id="{788A8C39-2C5F-7D75-6EBA-49EEEF7DAEA9}"/>
              </a:ext>
            </a:extLst>
          </p:cNvPr>
          <p:cNvSpPr/>
          <p:nvPr/>
        </p:nvSpPr>
        <p:spPr>
          <a:xfrm>
            <a:off x="6956161" y="3765981"/>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5" name="TextBox 24">
            <a:extLst>
              <a:ext uri="{FF2B5EF4-FFF2-40B4-BE49-F238E27FC236}">
                <a16:creationId xmlns:a16="http://schemas.microsoft.com/office/drawing/2014/main" id="{8A7156D9-2A53-CC8C-FC3E-BA4F90B30399}"/>
              </a:ext>
            </a:extLst>
          </p:cNvPr>
          <p:cNvSpPr txBox="1"/>
          <p:nvPr/>
        </p:nvSpPr>
        <p:spPr>
          <a:xfrm>
            <a:off x="4201388" y="3975511"/>
            <a:ext cx="947783"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Avoid conflict</a:t>
            </a:r>
          </a:p>
        </p:txBody>
      </p:sp>
      <p:sp>
        <p:nvSpPr>
          <p:cNvPr id="26" name="TextBox 25">
            <a:extLst>
              <a:ext uri="{FF2B5EF4-FFF2-40B4-BE49-F238E27FC236}">
                <a16:creationId xmlns:a16="http://schemas.microsoft.com/office/drawing/2014/main" id="{7FB241E9-E725-DAC5-D152-7A484E889BFB}"/>
              </a:ext>
            </a:extLst>
          </p:cNvPr>
          <p:cNvSpPr txBox="1"/>
          <p:nvPr/>
        </p:nvSpPr>
        <p:spPr>
          <a:xfrm>
            <a:off x="5406380" y="3970123"/>
            <a:ext cx="828305"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In the middle</a:t>
            </a:r>
          </a:p>
        </p:txBody>
      </p:sp>
      <p:sp>
        <p:nvSpPr>
          <p:cNvPr id="27" name="TextBox 26">
            <a:extLst>
              <a:ext uri="{FF2B5EF4-FFF2-40B4-BE49-F238E27FC236}">
                <a16:creationId xmlns:a16="http://schemas.microsoft.com/office/drawing/2014/main" id="{6D6BACA0-1385-B490-045E-8397401D70E0}"/>
              </a:ext>
            </a:extLst>
          </p:cNvPr>
          <p:cNvSpPr txBox="1"/>
          <p:nvPr/>
        </p:nvSpPr>
        <p:spPr>
          <a:xfrm>
            <a:off x="6637892" y="3980682"/>
            <a:ext cx="1108786"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Tell whole story</a:t>
            </a:r>
          </a:p>
        </p:txBody>
      </p:sp>
      <p:sp>
        <p:nvSpPr>
          <p:cNvPr id="28" name="TextBox 27">
            <a:extLst>
              <a:ext uri="{FF2B5EF4-FFF2-40B4-BE49-F238E27FC236}">
                <a16:creationId xmlns:a16="http://schemas.microsoft.com/office/drawing/2014/main" id="{1CE9DD88-71D3-54E6-64C2-7EA01727AF1C}"/>
              </a:ext>
            </a:extLst>
          </p:cNvPr>
          <p:cNvSpPr txBox="1"/>
          <p:nvPr/>
        </p:nvSpPr>
        <p:spPr>
          <a:xfrm>
            <a:off x="4018452" y="4391801"/>
            <a:ext cx="3938599" cy="382541"/>
          </a:xfrm>
          <a:prstGeom prst="rect">
            <a:avLst/>
          </a:prstGeom>
          <a:noFill/>
        </p:spPr>
        <p:txBody>
          <a:bodyPr wrap="square" rtlCol="0">
            <a:spAutoFit/>
          </a:bodyPr>
          <a:lstStyle/>
          <a:p>
            <a:pPr algn="l" rtl="0" fontAlgn="base"/>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When there are performance issues, do you allow them to build up until it’s too late, or do you address them immediately?</a:t>
            </a:r>
          </a:p>
        </p:txBody>
      </p:sp>
      <p:cxnSp>
        <p:nvCxnSpPr>
          <p:cNvPr id="29" name="Straight Connector 28">
            <a:extLst>
              <a:ext uri="{FF2B5EF4-FFF2-40B4-BE49-F238E27FC236}">
                <a16:creationId xmlns:a16="http://schemas.microsoft.com/office/drawing/2014/main" id="{CCFB378F-84D3-69B6-62D8-4918182B0A4E}"/>
              </a:ext>
            </a:extLst>
          </p:cNvPr>
          <p:cNvCxnSpPr>
            <a:cxnSpLocks/>
            <a:endCxn id="32" idx="6"/>
          </p:cNvCxnSpPr>
          <p:nvPr/>
        </p:nvCxnSpPr>
        <p:spPr>
          <a:xfrm>
            <a:off x="4259413" y="4920289"/>
            <a:ext cx="2883002" cy="0"/>
          </a:xfrm>
          <a:prstGeom prst="line">
            <a:avLst/>
          </a:prstGeom>
          <a:ln>
            <a:solidFill>
              <a:srgbClr val="00677F"/>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FEAE60D-AE7D-4C53-CE63-35CCEBE85A13}"/>
              </a:ext>
            </a:extLst>
          </p:cNvPr>
          <p:cNvSpPr/>
          <p:nvPr/>
        </p:nvSpPr>
        <p:spPr>
          <a:xfrm>
            <a:off x="4138533" y="4816609"/>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31" name="Oval 30">
            <a:extLst>
              <a:ext uri="{FF2B5EF4-FFF2-40B4-BE49-F238E27FC236}">
                <a16:creationId xmlns:a16="http://schemas.microsoft.com/office/drawing/2014/main" id="{D01CEBE1-1A49-FB7D-4BE2-12D6D1F82894}"/>
              </a:ext>
            </a:extLst>
          </p:cNvPr>
          <p:cNvSpPr/>
          <p:nvPr/>
        </p:nvSpPr>
        <p:spPr>
          <a:xfrm>
            <a:off x="5519595" y="4816609"/>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32" name="Oval 31">
            <a:extLst>
              <a:ext uri="{FF2B5EF4-FFF2-40B4-BE49-F238E27FC236}">
                <a16:creationId xmlns:a16="http://schemas.microsoft.com/office/drawing/2014/main" id="{70C76EDD-FBB7-0B83-4D3E-5D5176DDD889}"/>
              </a:ext>
            </a:extLst>
          </p:cNvPr>
          <p:cNvSpPr/>
          <p:nvPr/>
        </p:nvSpPr>
        <p:spPr>
          <a:xfrm>
            <a:off x="6900657" y="4816609"/>
            <a:ext cx="241758" cy="207360"/>
          </a:xfrm>
          <a:prstGeom prst="ellipse">
            <a:avLst/>
          </a:prstGeom>
          <a:solidFill>
            <a:schemeClr val="bg1"/>
          </a:solidFill>
          <a:ln>
            <a:solidFill>
              <a:srgbClr val="0067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33" name="TextBox 32">
            <a:extLst>
              <a:ext uri="{FF2B5EF4-FFF2-40B4-BE49-F238E27FC236}">
                <a16:creationId xmlns:a16="http://schemas.microsoft.com/office/drawing/2014/main" id="{674F7E17-461F-E5FA-9C4E-6EBBD6663CE6}"/>
              </a:ext>
            </a:extLst>
          </p:cNvPr>
          <p:cNvSpPr txBox="1"/>
          <p:nvPr/>
        </p:nvSpPr>
        <p:spPr>
          <a:xfrm>
            <a:off x="4018451" y="5063076"/>
            <a:ext cx="835655"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Likely to wait </a:t>
            </a:r>
          </a:p>
        </p:txBody>
      </p:sp>
      <p:sp>
        <p:nvSpPr>
          <p:cNvPr id="34" name="TextBox 33">
            <a:extLst>
              <a:ext uri="{FF2B5EF4-FFF2-40B4-BE49-F238E27FC236}">
                <a16:creationId xmlns:a16="http://schemas.microsoft.com/office/drawing/2014/main" id="{E99C16EA-464D-08D7-6319-A89AE22337D2}"/>
              </a:ext>
            </a:extLst>
          </p:cNvPr>
          <p:cNvSpPr txBox="1"/>
          <p:nvPr/>
        </p:nvSpPr>
        <p:spPr>
          <a:xfrm>
            <a:off x="5399029" y="5075643"/>
            <a:ext cx="835655" cy="201145"/>
          </a:xfrm>
          <a:prstGeom prst="rect">
            <a:avLst/>
          </a:prstGeom>
          <a:noFill/>
        </p:spPr>
        <p:txBody>
          <a:bodyPr wrap="square" rtlCol="0">
            <a:spAutoFit/>
          </a:bodyPr>
          <a:lstStyle/>
          <a:p>
            <a:pPr algn="l"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In the middle</a:t>
            </a:r>
          </a:p>
        </p:txBody>
      </p:sp>
      <p:sp>
        <p:nvSpPr>
          <p:cNvPr id="35" name="TextBox 34">
            <a:extLst>
              <a:ext uri="{FF2B5EF4-FFF2-40B4-BE49-F238E27FC236}">
                <a16:creationId xmlns:a16="http://schemas.microsoft.com/office/drawing/2014/main" id="{6DB9B555-D362-70BD-C63C-58C50CC0E18E}"/>
              </a:ext>
            </a:extLst>
          </p:cNvPr>
          <p:cNvSpPr txBox="1"/>
          <p:nvPr/>
        </p:nvSpPr>
        <p:spPr>
          <a:xfrm>
            <a:off x="6637891" y="5055328"/>
            <a:ext cx="1108787" cy="201145"/>
          </a:xfrm>
          <a:prstGeom prst="rect">
            <a:avLst/>
          </a:prstGeom>
          <a:noFill/>
        </p:spPr>
        <p:txBody>
          <a:bodyPr wrap="square" rtlCol="0">
            <a:spAutoFit/>
          </a:bodyPr>
          <a:lstStyle/>
          <a:p>
            <a:pPr rtl="0" fontAlgn="base"/>
            <a:r>
              <a:rPr lang="en-US" sz="707" i="1">
                <a:solidFill>
                  <a:srgbClr val="000000"/>
                </a:solidFill>
                <a:latin typeface="Roboto" panose="02000000000000000000" pitchFamily="2" charset="0"/>
                <a:ea typeface="Roboto" panose="02000000000000000000" pitchFamily="2" charset="0"/>
                <a:cs typeface="Roboto" panose="02000000000000000000" pitchFamily="2" charset="0"/>
              </a:rPr>
              <a:t>Likely to act quickly</a:t>
            </a:r>
          </a:p>
        </p:txBody>
      </p:sp>
      <p:sp>
        <p:nvSpPr>
          <p:cNvPr id="36" name="TextBox 35">
            <a:extLst>
              <a:ext uri="{FF2B5EF4-FFF2-40B4-BE49-F238E27FC236}">
                <a16:creationId xmlns:a16="http://schemas.microsoft.com/office/drawing/2014/main" id="{D5DD148E-45F5-B06A-D066-51B284B0D7B9}"/>
              </a:ext>
            </a:extLst>
          </p:cNvPr>
          <p:cNvSpPr txBox="1"/>
          <p:nvPr/>
        </p:nvSpPr>
        <p:spPr>
          <a:xfrm>
            <a:off x="4018450" y="5489553"/>
            <a:ext cx="4959448" cy="237437"/>
          </a:xfrm>
          <a:prstGeom prst="rect">
            <a:avLst/>
          </a:prstGeom>
          <a:noFill/>
        </p:spPr>
        <p:txBody>
          <a:bodyPr wrap="square" rtlCol="0">
            <a:spAutoFit/>
          </a:bodyPr>
          <a:lstStyle/>
          <a:p>
            <a:pPr algn="l" rtl="0" fontAlgn="base"/>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When you provide instructions, how do you ensure the listener understood you? </a:t>
            </a:r>
          </a:p>
        </p:txBody>
      </p:sp>
      <p:sp>
        <p:nvSpPr>
          <p:cNvPr id="37" name="Rectangle 36">
            <a:extLst>
              <a:ext uri="{FF2B5EF4-FFF2-40B4-BE49-F238E27FC236}">
                <a16:creationId xmlns:a16="http://schemas.microsoft.com/office/drawing/2014/main" id="{7543CD51-4A68-7545-5A6A-CB5F6BDA61B7}"/>
              </a:ext>
            </a:extLst>
          </p:cNvPr>
          <p:cNvSpPr/>
          <p:nvPr/>
        </p:nvSpPr>
        <p:spPr>
          <a:xfrm>
            <a:off x="4025243" y="5691191"/>
            <a:ext cx="4315998" cy="559961"/>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0" name="TextBox 9">
            <a:extLst>
              <a:ext uri="{FF2B5EF4-FFF2-40B4-BE49-F238E27FC236}">
                <a16:creationId xmlns:a16="http://schemas.microsoft.com/office/drawing/2014/main" id="{F0201758-10BA-2F60-DF5C-546A1CE63EDF}"/>
              </a:ext>
            </a:extLst>
          </p:cNvPr>
          <p:cNvSpPr txBox="1"/>
          <p:nvPr/>
        </p:nvSpPr>
        <p:spPr>
          <a:xfrm>
            <a:off x="5838044" y="1304321"/>
            <a:ext cx="2713523" cy="672748"/>
          </a:xfrm>
          <a:prstGeom prst="rect">
            <a:avLst/>
          </a:prstGeom>
          <a:noFill/>
        </p:spPr>
        <p:txBody>
          <a:bodyPr wrap="square" rtlCol="0">
            <a:spAutoFit/>
          </a:bodyPr>
          <a:lstStyle/>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How can I help you? </a:t>
            </a:r>
          </a:p>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What was most useful for you?</a:t>
            </a:r>
          </a:p>
          <a:p>
            <a:pPr marL="192538" indent="-192538" fontAlgn="base">
              <a:buFont typeface="Arial" panose="020B0604020202020204" pitchFamily="34" charset="0"/>
              <a:buChar char="•"/>
            </a:pPr>
            <a:r>
              <a:rPr lang="en-US" sz="943">
                <a:solidFill>
                  <a:srgbClr val="000000"/>
                </a:solidFill>
                <a:latin typeface="Roboto" panose="02000000000000000000" pitchFamily="2" charset="0"/>
                <a:ea typeface="Roboto" panose="02000000000000000000" pitchFamily="2" charset="0"/>
                <a:cs typeface="Roboto" panose="02000000000000000000" pitchFamily="2" charset="0"/>
              </a:rPr>
              <a:t>If you’re saying “yes” to this, what are you saying “no” to?    </a:t>
            </a:r>
          </a:p>
        </p:txBody>
      </p:sp>
    </p:spTree>
    <p:extLst>
      <p:ext uri="{BB962C8B-B14F-4D97-AF65-F5344CB8AC3E}">
        <p14:creationId xmlns:p14="http://schemas.microsoft.com/office/powerpoint/2010/main" val="4060214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D300D41-FCD0-7726-4C98-7BB2E531C73D}"/>
              </a:ext>
            </a:extLst>
          </p:cNvPr>
          <p:cNvSpPr/>
          <p:nvPr/>
        </p:nvSpPr>
        <p:spPr>
          <a:xfrm>
            <a:off x="1278504" y="3429000"/>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05B40DE-4AE9-DCB4-CE92-59814C624CD7}"/>
              </a:ext>
            </a:extLst>
          </p:cNvPr>
          <p:cNvSpPr>
            <a:spLocks noGrp="1"/>
          </p:cNvSpPr>
          <p:nvPr>
            <p:ph type="body" sz="quarter" idx="11"/>
          </p:nvPr>
        </p:nvSpPr>
        <p:spPr>
          <a:xfrm>
            <a:off x="425059" y="2090118"/>
            <a:ext cx="4021466" cy="1123122"/>
          </a:xfrm>
        </p:spPr>
        <p:txBody>
          <a:bodyPr/>
          <a:lstStyle/>
          <a:p>
            <a:pPr algn="ctr"/>
            <a:r>
              <a:rPr lang="en-US" dirty="0"/>
              <a:t>Role Play Conversations</a:t>
            </a:r>
          </a:p>
        </p:txBody>
      </p:sp>
      <p:sp>
        <p:nvSpPr>
          <p:cNvPr id="8" name="Content Placeholder 2">
            <a:extLst>
              <a:ext uri="{FF2B5EF4-FFF2-40B4-BE49-F238E27FC236}">
                <a16:creationId xmlns:a16="http://schemas.microsoft.com/office/drawing/2014/main" id="{0DFEE5A8-8CDD-C86F-6A2D-6D6956D0CA75}"/>
              </a:ext>
            </a:extLst>
          </p:cNvPr>
          <p:cNvSpPr txBox="1">
            <a:spLocks/>
          </p:cNvSpPr>
          <p:nvPr/>
        </p:nvSpPr>
        <p:spPr>
          <a:xfrm>
            <a:off x="5795961" y="1634687"/>
            <a:ext cx="5233988" cy="3796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Employee’s issue:</a:t>
            </a:r>
          </a:p>
          <a:p>
            <a:pPr lvl="1"/>
            <a:r>
              <a:rPr lang="en-US" dirty="0"/>
              <a:t>Lack of capacity OR struggling with giving feedback to their team </a:t>
            </a:r>
          </a:p>
          <a:p>
            <a:pPr marL="457200" lvl="1" indent="0">
              <a:buFont typeface="Arial" panose="020B0604020202020204" pitchFamily="34" charset="0"/>
              <a:buNone/>
            </a:pPr>
            <a:endParaRPr lang="en-US" dirty="0"/>
          </a:p>
          <a:p>
            <a:r>
              <a:rPr lang="en-US" dirty="0"/>
              <a:t>Manager:</a:t>
            </a:r>
          </a:p>
          <a:p>
            <a:pPr lvl="1"/>
            <a:r>
              <a:rPr lang="en-US" dirty="0"/>
              <a:t>Providing a listening ear, asking questions from </a:t>
            </a:r>
            <a:r>
              <a:rPr lang="en-US" i="1" dirty="0"/>
              <a:t>The Coaching Habit </a:t>
            </a:r>
            <a:r>
              <a:rPr lang="en-US" dirty="0"/>
              <a:t>in workbook </a:t>
            </a:r>
          </a:p>
          <a:p>
            <a:endParaRPr lang="en-US" dirty="0"/>
          </a:p>
        </p:txBody>
      </p:sp>
      <p:pic>
        <p:nvPicPr>
          <p:cNvPr id="10" name="Graphic 9" descr="Chat outline">
            <a:extLst>
              <a:ext uri="{FF2B5EF4-FFF2-40B4-BE49-F238E27FC236}">
                <a16:creationId xmlns:a16="http://schemas.microsoft.com/office/drawing/2014/main" id="{1FD0B403-D73A-05AA-BC24-36C3574C23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7388" y="3576208"/>
            <a:ext cx="1936806" cy="1936806"/>
          </a:xfrm>
          <a:prstGeom prst="rect">
            <a:avLst/>
          </a:prstGeom>
        </p:spPr>
      </p:pic>
    </p:spTree>
    <p:extLst>
      <p:ext uri="{BB962C8B-B14F-4D97-AF65-F5344CB8AC3E}">
        <p14:creationId xmlns:p14="http://schemas.microsoft.com/office/powerpoint/2010/main" val="1727312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7047B3-1043-4FD1-F133-10D0AE39E962}"/>
              </a:ext>
            </a:extLst>
          </p:cNvPr>
          <p:cNvSpPr/>
          <p:nvPr/>
        </p:nvSpPr>
        <p:spPr>
          <a:xfrm>
            <a:off x="1317173" y="1615798"/>
            <a:ext cx="9557654" cy="3626404"/>
          </a:xfrm>
          <a:prstGeom prst="rect">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E5A55F6-33ED-0222-7D05-D51E37F2F10B}"/>
              </a:ext>
            </a:extLst>
          </p:cNvPr>
          <p:cNvSpPr>
            <a:spLocks noGrp="1"/>
          </p:cNvSpPr>
          <p:nvPr>
            <p:ph idx="4294967295"/>
          </p:nvPr>
        </p:nvSpPr>
        <p:spPr>
          <a:xfrm>
            <a:off x="2773361" y="2503253"/>
            <a:ext cx="6645275" cy="1911350"/>
          </a:xfrm>
        </p:spPr>
        <p:txBody>
          <a:bodyPr>
            <a:normAutofit/>
          </a:bodyPr>
          <a:lstStyle/>
          <a:p>
            <a:pPr marL="0" indent="0" algn="ctr">
              <a:buNone/>
            </a:pPr>
            <a:r>
              <a:rPr lang="en-US" sz="5400" dirty="0">
                <a:solidFill>
                  <a:schemeClr val="bg1"/>
                </a:solidFill>
              </a:rPr>
              <a:t>Clear is kind and unclear is unkind.</a:t>
            </a:r>
          </a:p>
        </p:txBody>
      </p:sp>
      <p:pic>
        <p:nvPicPr>
          <p:cNvPr id="7" name="Graphic 6" descr="Open quotation mark with solid fill">
            <a:extLst>
              <a:ext uri="{FF2B5EF4-FFF2-40B4-BE49-F238E27FC236}">
                <a16:creationId xmlns:a16="http://schemas.microsoft.com/office/drawing/2014/main" id="{AE825C78-360E-E2F9-3123-7EF4005497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516918" y="4289218"/>
            <a:ext cx="2086316" cy="2086316"/>
          </a:xfrm>
          <a:prstGeom prst="rect">
            <a:avLst/>
          </a:prstGeom>
        </p:spPr>
      </p:pic>
      <p:sp>
        <p:nvSpPr>
          <p:cNvPr id="8" name="Content Placeholder 2">
            <a:extLst>
              <a:ext uri="{FF2B5EF4-FFF2-40B4-BE49-F238E27FC236}">
                <a16:creationId xmlns:a16="http://schemas.microsoft.com/office/drawing/2014/main" id="{428F3321-091C-2DB7-931F-F4173B8FB6CE}"/>
              </a:ext>
            </a:extLst>
          </p:cNvPr>
          <p:cNvSpPr txBox="1">
            <a:spLocks/>
          </p:cNvSpPr>
          <p:nvPr/>
        </p:nvSpPr>
        <p:spPr>
          <a:xfrm>
            <a:off x="4760118" y="4385003"/>
            <a:ext cx="2671762" cy="4850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t>-</a:t>
            </a:r>
            <a:r>
              <a:rPr lang="en-US" i="1" dirty="0" err="1"/>
              <a:t>Brene</a:t>
            </a:r>
            <a:r>
              <a:rPr lang="en-US" i="1" dirty="0"/>
              <a:t> Brown</a:t>
            </a:r>
          </a:p>
        </p:txBody>
      </p:sp>
      <p:pic>
        <p:nvPicPr>
          <p:cNvPr id="10" name="Graphic 9" descr="Open quotation mark with solid fill">
            <a:extLst>
              <a:ext uri="{FF2B5EF4-FFF2-40B4-BE49-F238E27FC236}">
                <a16:creationId xmlns:a16="http://schemas.microsoft.com/office/drawing/2014/main" id="{CA09D92B-7917-B69D-B157-8ECFDCA0E9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469" y="482465"/>
            <a:ext cx="2086316" cy="2086316"/>
          </a:xfrm>
          <a:prstGeom prst="rect">
            <a:avLst/>
          </a:prstGeom>
        </p:spPr>
      </p:pic>
    </p:spTree>
    <p:extLst>
      <p:ext uri="{BB962C8B-B14F-4D97-AF65-F5344CB8AC3E}">
        <p14:creationId xmlns:p14="http://schemas.microsoft.com/office/powerpoint/2010/main" val="37284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31F5-F7D3-86C9-8520-A25A18DA974F}"/>
              </a:ext>
            </a:extLst>
          </p:cNvPr>
          <p:cNvSpPr>
            <a:spLocks noGrp="1"/>
          </p:cNvSpPr>
          <p:nvPr>
            <p:ph type="title"/>
          </p:nvPr>
        </p:nvSpPr>
        <p:spPr/>
        <p:txBody>
          <a:bodyPr/>
          <a:lstStyle/>
          <a:p>
            <a:r>
              <a:rPr lang="en-US" dirty="0"/>
              <a:t>After the Meeting</a:t>
            </a:r>
          </a:p>
        </p:txBody>
      </p:sp>
      <p:sp>
        <p:nvSpPr>
          <p:cNvPr id="3" name="Content Placeholder 2">
            <a:extLst>
              <a:ext uri="{FF2B5EF4-FFF2-40B4-BE49-F238E27FC236}">
                <a16:creationId xmlns:a16="http://schemas.microsoft.com/office/drawing/2014/main" id="{D2CBF378-4109-4CE8-3783-71A3F41BE4BD}"/>
              </a:ext>
            </a:extLst>
          </p:cNvPr>
          <p:cNvSpPr>
            <a:spLocks noGrp="1"/>
          </p:cNvSpPr>
          <p:nvPr>
            <p:ph idx="1"/>
          </p:nvPr>
        </p:nvSpPr>
        <p:spPr>
          <a:xfrm>
            <a:off x="838200" y="2001611"/>
            <a:ext cx="10515600" cy="3796936"/>
          </a:xfrm>
        </p:spPr>
        <p:txBody>
          <a:bodyPr/>
          <a:lstStyle/>
          <a:p>
            <a:pPr fontAlgn="base"/>
            <a:r>
              <a:rPr lang="en-US" b="0" i="0" dirty="0">
                <a:solidFill>
                  <a:srgbClr val="000000"/>
                </a:solidFill>
                <a:effectLst/>
                <a:cs typeface="Roboto" panose="02000000000000000000" pitchFamily="2" charset="0"/>
              </a:rPr>
              <a:t>Do what you say you will do. Follow through on your commitments. </a:t>
            </a:r>
          </a:p>
          <a:p>
            <a:pPr fontAlgn="base"/>
            <a:r>
              <a:rPr lang="en-US" b="0" i="0" dirty="0">
                <a:solidFill>
                  <a:srgbClr val="000000"/>
                </a:solidFill>
                <a:effectLst/>
                <a:cs typeface="Roboto" panose="02000000000000000000" pitchFamily="2" charset="0"/>
              </a:rPr>
              <a:t>Follow up with the other person about what they said they would do. </a:t>
            </a:r>
          </a:p>
          <a:p>
            <a:pPr fontAlgn="base"/>
            <a:r>
              <a:rPr lang="en-US" b="0" i="0" dirty="0">
                <a:solidFill>
                  <a:srgbClr val="000000"/>
                </a:solidFill>
                <a:effectLst/>
                <a:cs typeface="Roboto" panose="02000000000000000000" pitchFamily="2" charset="0"/>
              </a:rPr>
              <a:t>Celebrate their successes or wins. </a:t>
            </a:r>
          </a:p>
          <a:p>
            <a:pPr fontAlgn="base"/>
            <a:r>
              <a:rPr lang="en-US" b="0" i="0" dirty="0">
                <a:solidFill>
                  <a:srgbClr val="000000"/>
                </a:solidFill>
                <a:effectLst/>
                <a:cs typeface="Roboto" panose="02000000000000000000" pitchFamily="2" charset="0"/>
              </a:rPr>
              <a:t>Check in with them, don’t wait until the next scheduled one-to-one to strengthen the community. </a:t>
            </a:r>
            <a:endParaRPr lang="en-US" dirty="0"/>
          </a:p>
        </p:txBody>
      </p:sp>
    </p:spTree>
    <p:extLst>
      <p:ext uri="{BB962C8B-B14F-4D97-AF65-F5344CB8AC3E}">
        <p14:creationId xmlns:p14="http://schemas.microsoft.com/office/powerpoint/2010/main" val="1301848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BA88FC-80A5-45AC-DEC4-6CA006725C97}"/>
              </a:ext>
            </a:extLst>
          </p:cNvPr>
          <p:cNvSpPr>
            <a:spLocks noGrp="1"/>
          </p:cNvSpPr>
          <p:nvPr>
            <p:ph type="body" sz="quarter" idx="11"/>
          </p:nvPr>
        </p:nvSpPr>
        <p:spPr>
          <a:xfrm>
            <a:off x="444500" y="2894796"/>
            <a:ext cx="4021466" cy="1123122"/>
          </a:xfrm>
        </p:spPr>
        <p:txBody>
          <a:bodyPr vert="horz" lIns="91440" tIns="45720" rIns="91440" bIns="45720" rtlCol="0" anchor="t">
            <a:noAutofit/>
          </a:bodyPr>
          <a:lstStyle/>
          <a:p>
            <a:r>
              <a:rPr lang="en-US" sz="4400" dirty="0">
                <a:latin typeface="Yrsa"/>
              </a:rPr>
              <a:t>Expectations</a:t>
            </a:r>
            <a:endParaRPr lang="en-US" dirty="0"/>
          </a:p>
        </p:txBody>
      </p:sp>
      <p:pic>
        <p:nvPicPr>
          <p:cNvPr id="5" name="Picture 4">
            <a:extLst>
              <a:ext uri="{FF2B5EF4-FFF2-40B4-BE49-F238E27FC236}">
                <a16:creationId xmlns:a16="http://schemas.microsoft.com/office/drawing/2014/main" id="{30C3C616-3F73-70C2-CE4C-5D8D136D395F}"/>
              </a:ext>
            </a:extLst>
          </p:cNvPr>
          <p:cNvPicPr>
            <a:picLocks noChangeAspect="1"/>
          </p:cNvPicPr>
          <p:nvPr/>
        </p:nvPicPr>
        <p:blipFill>
          <a:blip r:embed="rId4"/>
          <a:srcRect/>
          <a:stretch/>
        </p:blipFill>
        <p:spPr>
          <a:xfrm>
            <a:off x="62854" y="-78378"/>
            <a:ext cx="1165859" cy="1165859"/>
          </a:xfrm>
          <a:prstGeom prst="rect">
            <a:avLst/>
          </a:prstGeom>
        </p:spPr>
      </p:pic>
      <p:pic>
        <p:nvPicPr>
          <p:cNvPr id="6" name="Picture 5">
            <a:extLst>
              <a:ext uri="{FF2B5EF4-FFF2-40B4-BE49-F238E27FC236}">
                <a16:creationId xmlns:a16="http://schemas.microsoft.com/office/drawing/2014/main" id="{218BB050-CF75-046E-D765-8ECA716CC6AC}"/>
              </a:ext>
            </a:extLst>
          </p:cNvPr>
          <p:cNvPicPr>
            <a:picLocks noChangeAspect="1"/>
          </p:cNvPicPr>
          <p:nvPr/>
        </p:nvPicPr>
        <p:blipFill>
          <a:blip r:embed="rId5"/>
          <a:stretch>
            <a:fillRect/>
          </a:stretch>
        </p:blipFill>
        <p:spPr>
          <a:xfrm>
            <a:off x="10905208" y="5903112"/>
            <a:ext cx="1391296" cy="927531"/>
          </a:xfrm>
          <a:prstGeom prst="rect">
            <a:avLst/>
          </a:prstGeom>
        </p:spPr>
      </p:pic>
      <p:sp>
        <p:nvSpPr>
          <p:cNvPr id="11" name="Text Placeholder 2">
            <a:extLst>
              <a:ext uri="{FF2B5EF4-FFF2-40B4-BE49-F238E27FC236}">
                <a16:creationId xmlns:a16="http://schemas.microsoft.com/office/drawing/2014/main" id="{094B3B07-02FE-65BF-ED14-8F13C99D5A89}"/>
              </a:ext>
            </a:extLst>
          </p:cNvPr>
          <p:cNvSpPr txBox="1">
            <a:spLocks/>
          </p:cNvSpPr>
          <p:nvPr/>
        </p:nvSpPr>
        <p:spPr>
          <a:xfrm>
            <a:off x="6258595" y="1390455"/>
            <a:ext cx="4143045" cy="4763209"/>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F7F7F7"/>
                </a:solidFill>
                <a:latin typeface="Yrsa" panose="020D0000000400000000" pitchFamily="34"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571500">
              <a:buFont typeface="Arial" panose="020B0604020202020204" pitchFamily="34" charset="0"/>
              <a:buChar char="•"/>
            </a:pPr>
            <a:r>
              <a:rPr lang="en-US" sz="3200" dirty="0">
                <a:solidFill>
                  <a:srgbClr val="005326"/>
                </a:solidFill>
                <a:latin typeface="Roboto"/>
                <a:ea typeface="Roboto"/>
                <a:cs typeface="Roboto"/>
              </a:rPr>
              <a:t>Please keep phones on silent. </a:t>
            </a:r>
          </a:p>
          <a:p>
            <a:pPr marL="571500" indent="-571500">
              <a:buFont typeface="Arial" panose="020B0604020202020204" pitchFamily="34" charset="0"/>
              <a:buChar char="•"/>
            </a:pPr>
            <a:r>
              <a:rPr lang="en-US" sz="3200" dirty="0">
                <a:solidFill>
                  <a:srgbClr val="005326"/>
                </a:solidFill>
                <a:latin typeface="Roboto"/>
                <a:ea typeface="Roboto"/>
                <a:cs typeface="Roboto"/>
              </a:rPr>
              <a:t>Drinks</a:t>
            </a:r>
          </a:p>
          <a:p>
            <a:pPr marL="571500" indent="-571500">
              <a:buFont typeface="Arial" panose="020B0604020202020204" pitchFamily="34" charset="0"/>
              <a:buChar char="•"/>
            </a:pPr>
            <a:r>
              <a:rPr lang="en-US" sz="3200" dirty="0">
                <a:solidFill>
                  <a:srgbClr val="005326"/>
                </a:solidFill>
                <a:latin typeface="Roboto"/>
                <a:ea typeface="Roboto"/>
                <a:cs typeface="Roboto"/>
              </a:rPr>
              <a:t>Restrooms</a:t>
            </a:r>
          </a:p>
          <a:p>
            <a:pPr marL="571500" indent="-571500">
              <a:buFont typeface="Arial" panose="020B0604020202020204" pitchFamily="34" charset="0"/>
              <a:buChar char="•"/>
            </a:pPr>
            <a:r>
              <a:rPr lang="en-US" sz="3200" dirty="0">
                <a:solidFill>
                  <a:srgbClr val="005326"/>
                </a:solidFill>
                <a:latin typeface="Roboto"/>
                <a:ea typeface="Roboto"/>
                <a:cs typeface="Roboto"/>
              </a:rPr>
              <a:t>Be engaged! </a:t>
            </a:r>
          </a:p>
          <a:p>
            <a:pPr marL="571500" indent="-571500">
              <a:buFont typeface="Arial" panose="020B0604020202020204" pitchFamily="34" charset="0"/>
              <a:buChar char="•"/>
            </a:pPr>
            <a:endParaRPr lang="en-US" sz="3200" dirty="0">
              <a:solidFill>
                <a:srgbClr val="005326"/>
              </a:solidFill>
              <a:latin typeface="Roboto"/>
              <a:ea typeface="Roboto"/>
              <a:cs typeface="Roboto"/>
            </a:endParaRPr>
          </a:p>
          <a:p>
            <a:pPr marL="571500" indent="-571500">
              <a:buFont typeface="Arial" panose="020B0604020202020204" pitchFamily="34" charset="0"/>
              <a:buChar char="•"/>
            </a:pPr>
            <a:endParaRPr lang="en-US" sz="3200" dirty="0">
              <a:solidFill>
                <a:srgbClr val="005326"/>
              </a:solidFill>
              <a:latin typeface="Roboto"/>
              <a:ea typeface="Roboto"/>
              <a:cs typeface="Roboto"/>
            </a:endParaRPr>
          </a:p>
        </p:txBody>
      </p:sp>
      <p:sp>
        <p:nvSpPr>
          <p:cNvPr id="8" name="Oval 7">
            <a:extLst>
              <a:ext uri="{FF2B5EF4-FFF2-40B4-BE49-F238E27FC236}">
                <a16:creationId xmlns:a16="http://schemas.microsoft.com/office/drawing/2014/main" id="{2EC88E53-E140-E6DE-CFD8-D36797ECE9B7}"/>
              </a:ext>
            </a:extLst>
          </p:cNvPr>
          <p:cNvSpPr/>
          <p:nvPr/>
        </p:nvSpPr>
        <p:spPr>
          <a:xfrm>
            <a:off x="1389871" y="3949846"/>
            <a:ext cx="1874921" cy="170447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with solid fill">
            <a:extLst>
              <a:ext uri="{FF2B5EF4-FFF2-40B4-BE49-F238E27FC236}">
                <a16:creationId xmlns:a16="http://schemas.microsoft.com/office/drawing/2014/main" id="{B98EB242-A43B-682C-0F39-6B005DF954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42536" y="4111269"/>
            <a:ext cx="1425742" cy="1425742"/>
          </a:xfrm>
          <a:prstGeom prst="rect">
            <a:avLst/>
          </a:prstGeom>
        </p:spPr>
      </p:pic>
    </p:spTree>
    <p:extLst>
      <p:ext uri="{BB962C8B-B14F-4D97-AF65-F5344CB8AC3E}">
        <p14:creationId xmlns:p14="http://schemas.microsoft.com/office/powerpoint/2010/main" val="1357912190"/>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Conflict Resolution Pranks - The Office US">
            <a:hlinkClick r:id="" action="ppaction://media"/>
            <a:extLst>
              <a:ext uri="{FF2B5EF4-FFF2-40B4-BE49-F238E27FC236}">
                <a16:creationId xmlns:a16="http://schemas.microsoft.com/office/drawing/2014/main" id="{45F14891-F7D2-CE31-1DC3-75AF7776EAB1}"/>
              </a:ext>
            </a:extLst>
          </p:cNvPr>
          <p:cNvPicPr>
            <a:picLocks noGrp="1" noRot="1" noChangeAspect="1"/>
          </p:cNvPicPr>
          <p:nvPr>
            <p:ph idx="1"/>
            <a:videoFile r:link="rId1"/>
          </p:nvPr>
        </p:nvPicPr>
        <p:blipFill>
          <a:blip r:embed="rId4"/>
          <a:stretch>
            <a:fillRect/>
          </a:stretch>
        </p:blipFill>
        <p:spPr>
          <a:xfrm>
            <a:off x="709864" y="386100"/>
            <a:ext cx="10772272" cy="6085799"/>
          </a:xfrm>
          <a:prstGeom prst="rect">
            <a:avLst/>
          </a:prstGeom>
        </p:spPr>
      </p:pic>
    </p:spTree>
    <p:extLst>
      <p:ext uri="{BB962C8B-B14F-4D97-AF65-F5344CB8AC3E}">
        <p14:creationId xmlns:p14="http://schemas.microsoft.com/office/powerpoint/2010/main" val="35656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CD824A-1B50-6D12-DA21-C6CE44FCDD73}"/>
              </a:ext>
            </a:extLst>
          </p:cNvPr>
          <p:cNvSpPr/>
          <p:nvPr/>
        </p:nvSpPr>
        <p:spPr>
          <a:xfrm>
            <a:off x="957262" y="4014787"/>
            <a:ext cx="10277475" cy="1885950"/>
          </a:xfrm>
          <a:prstGeom prst="rect">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b="1" i="0" dirty="0">
                <a:solidFill>
                  <a:srgbClr val="00677F"/>
                </a:solidFill>
                <a:effectLst/>
                <a:latin typeface="Roboto" panose="02000000000000000000" pitchFamily="2" charset="0"/>
                <a:ea typeface="Roboto" panose="02000000000000000000" pitchFamily="2" charset="0"/>
                <a:cs typeface="Roboto" panose="02000000000000000000" pitchFamily="2" charset="0"/>
              </a:rPr>
              <a:t>Scenario: </a:t>
            </a:r>
            <a:r>
              <a:rPr lang="en-US" sz="2400" b="0" i="0" dirty="0">
                <a:solidFill>
                  <a:srgbClr val="00677F"/>
                </a:solidFill>
                <a:effectLst/>
                <a:latin typeface="Roboto" panose="02000000000000000000" pitchFamily="2" charset="0"/>
                <a:ea typeface="Roboto" panose="02000000000000000000" pitchFamily="2" charset="0"/>
                <a:cs typeface="Roboto" panose="02000000000000000000" pitchFamily="2" charset="0"/>
              </a:rPr>
              <a:t>The one experiencing conflict is bringing forth an issue during a team meeting. YOU get to determine the specific conflict to bring forward. Then, each person gets to explain how they would respond based on their assigned role and their strengths.</a:t>
            </a:r>
            <a:endParaRPr lang="en-US" sz="2400"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2" name="Title 1">
            <a:extLst>
              <a:ext uri="{FF2B5EF4-FFF2-40B4-BE49-F238E27FC236}">
                <a16:creationId xmlns:a16="http://schemas.microsoft.com/office/drawing/2014/main" id="{656746ED-4C85-9467-6163-E4EAF7636D0F}"/>
              </a:ext>
            </a:extLst>
          </p:cNvPr>
          <p:cNvSpPr>
            <a:spLocks noGrp="1"/>
          </p:cNvSpPr>
          <p:nvPr>
            <p:ph type="title"/>
          </p:nvPr>
        </p:nvSpPr>
        <p:spPr/>
        <p:txBody>
          <a:bodyPr/>
          <a:lstStyle/>
          <a:p>
            <a:r>
              <a:rPr lang="en-US" dirty="0"/>
              <a:t>Problem Solving with our Strengths</a:t>
            </a:r>
          </a:p>
        </p:txBody>
      </p:sp>
      <p:sp>
        <p:nvSpPr>
          <p:cNvPr id="3" name="Content Placeholder 2">
            <a:extLst>
              <a:ext uri="{FF2B5EF4-FFF2-40B4-BE49-F238E27FC236}">
                <a16:creationId xmlns:a16="http://schemas.microsoft.com/office/drawing/2014/main" id="{F5CF4293-C0D5-9710-4E84-77AC056B62BB}"/>
              </a:ext>
            </a:extLst>
          </p:cNvPr>
          <p:cNvSpPr>
            <a:spLocks noGrp="1"/>
          </p:cNvSpPr>
          <p:nvPr>
            <p:ph idx="1"/>
          </p:nvPr>
        </p:nvSpPr>
        <p:spPr>
          <a:xfrm>
            <a:off x="952500" y="1973036"/>
            <a:ext cx="10515600" cy="1885950"/>
          </a:xfrm>
        </p:spPr>
        <p:txBody>
          <a:bodyPr/>
          <a:lstStyle/>
          <a:p>
            <a:pPr marL="457200" indent="-457200" algn="l" rtl="0" fontAlgn="base">
              <a:buFont typeface="+mj-lt"/>
              <a:buAutoNum type="arabicPeriod"/>
            </a:pPr>
            <a:r>
              <a:rPr lang="en-US" sz="2400" b="0" i="0" dirty="0">
                <a:effectLst/>
                <a:cs typeface="Roboto" panose="02000000000000000000" pitchFamily="2" charset="0"/>
              </a:rPr>
              <a:t>The Manager  </a:t>
            </a:r>
          </a:p>
          <a:p>
            <a:pPr marL="457200" indent="-457200" algn="l" rtl="0" fontAlgn="base">
              <a:buFont typeface="+mj-lt"/>
              <a:buAutoNum type="arabicPeriod"/>
            </a:pPr>
            <a:r>
              <a:rPr lang="en-US" sz="2400" b="0" i="0" dirty="0">
                <a:effectLst/>
                <a:cs typeface="Roboto" panose="02000000000000000000" pitchFamily="2" charset="0"/>
              </a:rPr>
              <a:t>The One Experiencing Conflict </a:t>
            </a:r>
          </a:p>
          <a:p>
            <a:pPr marL="457200" indent="-457200" algn="l" rtl="0" fontAlgn="base">
              <a:buFont typeface="+mj-lt"/>
              <a:buAutoNum type="arabicPeriod"/>
            </a:pPr>
            <a:r>
              <a:rPr lang="en-US" sz="2400" b="0" i="0" dirty="0">
                <a:effectLst/>
                <a:cs typeface="Roboto" panose="02000000000000000000" pitchFamily="2" charset="0"/>
              </a:rPr>
              <a:t>The One Affected by the Issue (Feels strongly about finding a solution) </a:t>
            </a:r>
          </a:p>
          <a:p>
            <a:pPr marL="457200" indent="-457200" algn="l" rtl="0" fontAlgn="base">
              <a:buFont typeface="+mj-lt"/>
              <a:buAutoNum type="arabicPeriod"/>
            </a:pPr>
            <a:r>
              <a:rPr lang="en-US" sz="2400" b="0" i="0" dirty="0">
                <a:effectLst/>
                <a:cs typeface="Roboto" panose="02000000000000000000" pitchFamily="2" charset="0"/>
              </a:rPr>
              <a:t>The Devil’s Advocate (Empathizes with both sides) . </a:t>
            </a:r>
            <a:endParaRPr lang="en-US" sz="3600" dirty="0">
              <a:cs typeface="Roboto" panose="02000000000000000000" pitchFamily="2" charset="0"/>
            </a:endParaRPr>
          </a:p>
        </p:txBody>
      </p:sp>
    </p:spTree>
    <p:extLst>
      <p:ext uri="{BB962C8B-B14F-4D97-AF65-F5344CB8AC3E}">
        <p14:creationId xmlns:p14="http://schemas.microsoft.com/office/powerpoint/2010/main" val="3304199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BAC4B94-526D-4EE0-0BB6-7652924E1FD9}"/>
              </a:ext>
            </a:extLst>
          </p:cNvPr>
          <p:cNvSpPr/>
          <p:nvPr/>
        </p:nvSpPr>
        <p:spPr>
          <a:xfrm>
            <a:off x="1266823" y="2941169"/>
            <a:ext cx="2314575" cy="2231223"/>
          </a:xfrm>
          <a:prstGeom prst="ellipse">
            <a:avLst/>
          </a:prstGeom>
          <a:solidFill>
            <a:schemeClr val="bg1"/>
          </a:solid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62AB786-38E1-FDF0-CB58-6EE3AE2FCA32}"/>
              </a:ext>
            </a:extLst>
          </p:cNvPr>
          <p:cNvSpPr>
            <a:spLocks noGrp="1"/>
          </p:cNvSpPr>
          <p:nvPr>
            <p:ph type="body" sz="quarter" idx="11"/>
          </p:nvPr>
        </p:nvSpPr>
        <p:spPr>
          <a:xfrm>
            <a:off x="713547" y="2213169"/>
            <a:ext cx="3529840" cy="663549"/>
          </a:xfrm>
        </p:spPr>
        <p:txBody>
          <a:bodyPr/>
          <a:lstStyle/>
          <a:p>
            <a:pPr algn="ctr"/>
            <a:r>
              <a:rPr lang="en-US" dirty="0"/>
              <a:t>Table Discussion</a:t>
            </a:r>
          </a:p>
        </p:txBody>
      </p:sp>
      <p:sp>
        <p:nvSpPr>
          <p:cNvPr id="6" name="TextBox 5">
            <a:extLst>
              <a:ext uri="{FF2B5EF4-FFF2-40B4-BE49-F238E27FC236}">
                <a16:creationId xmlns:a16="http://schemas.microsoft.com/office/drawing/2014/main" id="{1B808758-C56F-9590-E72D-81383A4DF21F}"/>
              </a:ext>
            </a:extLst>
          </p:cNvPr>
          <p:cNvSpPr txBox="1"/>
          <p:nvPr/>
        </p:nvSpPr>
        <p:spPr>
          <a:xfrm>
            <a:off x="5513422" y="1365476"/>
            <a:ext cx="6093618" cy="4401205"/>
          </a:xfrm>
          <a:prstGeom prst="rect">
            <a:avLst/>
          </a:prstGeom>
          <a:noFill/>
        </p:spPr>
        <p:txBody>
          <a:bodyPr wrap="square">
            <a:spAutoFit/>
          </a:bodyPr>
          <a:lstStyle/>
          <a:p>
            <a:pPr marL="457200" indent="-457200" algn="l" rtl="0" fontAlgn="base">
              <a:buFont typeface="Arial" panose="020B0604020202020204" pitchFamily="34" charset="0"/>
              <a:buChar char="•"/>
            </a:pPr>
            <a:r>
              <a:rPr lang="en-US" sz="2800" b="0" i="0" dirty="0">
                <a:effectLst/>
                <a:latin typeface="Roboto" panose="02000000000000000000" pitchFamily="2" charset="0"/>
                <a:ea typeface="Roboto" panose="02000000000000000000" pitchFamily="2" charset="0"/>
                <a:cs typeface="Roboto" panose="02000000000000000000" pitchFamily="2" charset="0"/>
              </a:rPr>
              <a:t> How would you define your company’s or team’s guiding principles that exist today? </a:t>
            </a:r>
            <a:endParaRPr lang="en-US" sz="3600" b="0" i="0" dirty="0">
              <a:effectLst/>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US" sz="2800" b="0" i="0" dirty="0">
                <a:effectLst/>
                <a:latin typeface="Roboto" panose="02000000000000000000" pitchFamily="2" charset="0"/>
                <a:ea typeface="Roboto" panose="02000000000000000000" pitchFamily="2" charset="0"/>
                <a:cs typeface="Roboto" panose="02000000000000000000" pitchFamily="2" charset="0"/>
              </a:rPr>
              <a:t>What are some aspirational guiding principles you would like to see in your team or company?  </a:t>
            </a:r>
            <a:endParaRPr lang="en-US" sz="3600" b="0" i="0" dirty="0">
              <a:effectLst/>
              <a:latin typeface="Roboto" panose="02000000000000000000" pitchFamily="2" charset="0"/>
              <a:ea typeface="Roboto" panose="02000000000000000000" pitchFamily="2" charset="0"/>
              <a:cs typeface="Roboto" panose="02000000000000000000" pitchFamily="2" charset="0"/>
            </a:endParaRPr>
          </a:p>
          <a:p>
            <a:pPr marL="457200" indent="-457200" algn="l" rtl="0" fontAlgn="base">
              <a:buFont typeface="Arial" panose="020B0604020202020204" pitchFamily="34" charset="0"/>
              <a:buChar char="•"/>
            </a:pPr>
            <a:r>
              <a:rPr lang="en-US" sz="2800" b="0" i="0" dirty="0">
                <a:effectLst/>
                <a:latin typeface="Roboto" panose="02000000000000000000" pitchFamily="2" charset="0"/>
                <a:ea typeface="Roboto" panose="02000000000000000000" pitchFamily="2" charset="0"/>
                <a:cs typeface="Roboto" panose="02000000000000000000" pitchFamily="2" charset="0"/>
              </a:rPr>
              <a:t>How can you step up as a leader to influence your team or company to consider these aspirational principles? </a:t>
            </a:r>
            <a:endParaRPr lang="en-US" sz="3600" b="0" i="0" dirty="0">
              <a:effectLst/>
              <a:latin typeface="Roboto" panose="02000000000000000000" pitchFamily="2" charset="0"/>
              <a:ea typeface="Roboto" panose="02000000000000000000" pitchFamily="2" charset="0"/>
              <a:cs typeface="Roboto" panose="02000000000000000000" pitchFamily="2" charset="0"/>
            </a:endParaRPr>
          </a:p>
        </p:txBody>
      </p:sp>
      <p:pic>
        <p:nvPicPr>
          <p:cNvPr id="8" name="Graphic 7" descr="Boardroom with solid fill">
            <a:extLst>
              <a:ext uri="{FF2B5EF4-FFF2-40B4-BE49-F238E27FC236}">
                <a16:creationId xmlns:a16="http://schemas.microsoft.com/office/drawing/2014/main" id="{0C686491-E539-E69B-1677-36839C42E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8286" y="3170956"/>
            <a:ext cx="1771650" cy="1771650"/>
          </a:xfrm>
          <a:prstGeom prst="rect">
            <a:avLst/>
          </a:prstGeom>
        </p:spPr>
      </p:pic>
    </p:spTree>
    <p:extLst>
      <p:ext uri="{BB962C8B-B14F-4D97-AF65-F5344CB8AC3E}">
        <p14:creationId xmlns:p14="http://schemas.microsoft.com/office/powerpoint/2010/main" val="3274089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C533C-7BC1-12C0-F06A-972C08C68C9D}"/>
              </a:ext>
            </a:extLst>
          </p:cNvPr>
          <p:cNvSpPr>
            <a:spLocks noGrp="1"/>
          </p:cNvSpPr>
          <p:nvPr>
            <p:ph type="title"/>
          </p:nvPr>
        </p:nvSpPr>
        <p:spPr/>
        <p:txBody>
          <a:bodyPr/>
          <a:lstStyle/>
          <a:p>
            <a:r>
              <a:rPr lang="en-US" dirty="0"/>
              <a:t>Session Review </a:t>
            </a:r>
          </a:p>
        </p:txBody>
      </p:sp>
      <p:sp>
        <p:nvSpPr>
          <p:cNvPr id="3" name="Content Placeholder 2">
            <a:extLst>
              <a:ext uri="{FF2B5EF4-FFF2-40B4-BE49-F238E27FC236}">
                <a16:creationId xmlns:a16="http://schemas.microsoft.com/office/drawing/2014/main" id="{AA426D50-6AF0-BEBF-106E-A55B70949FF2}"/>
              </a:ext>
            </a:extLst>
          </p:cNvPr>
          <p:cNvSpPr>
            <a:spLocks noGrp="1"/>
          </p:cNvSpPr>
          <p:nvPr>
            <p:ph idx="1"/>
          </p:nvPr>
        </p:nvSpPr>
        <p:spPr>
          <a:xfrm>
            <a:off x="838200" y="2335419"/>
            <a:ext cx="10515600" cy="3796936"/>
          </a:xfrm>
        </p:spPr>
        <p:txBody>
          <a:bodyPr vert="horz" lIns="91440" tIns="45720" rIns="91440" bIns="45720" rtlCol="0" anchor="t">
            <a:normAutofit/>
          </a:bodyPr>
          <a:lstStyle/>
          <a:p>
            <a:pPr marL="0" indent="0">
              <a:buNone/>
            </a:pPr>
            <a:r>
              <a:rPr lang="en-US" sz="3600" dirty="0"/>
              <a:t>Share your favorite resources, professional development, books, podcasts, etc. that have served you professionally and you’d recommend to others! </a:t>
            </a:r>
          </a:p>
          <a:p>
            <a:pPr marL="0" indent="0">
              <a:buNone/>
            </a:pPr>
            <a:r>
              <a:rPr lang="en-US" sz="4800" b="1" dirty="0">
                <a:solidFill>
                  <a:schemeClr val="bg2"/>
                </a:solidFill>
                <a:cs typeface="Calibri"/>
                <a:hlinkClick r:id="rId3">
                  <a:extLst>
                    <a:ext uri="{A12FA001-AC4F-418D-AE19-62706E023703}">
                      <ahyp:hlinkClr xmlns:ahyp="http://schemas.microsoft.com/office/drawing/2018/hyperlinkcolor" val="tx"/>
                    </a:ext>
                  </a:extLst>
                </a:hlinkClick>
              </a:rPr>
              <a:t>Kahoot!</a:t>
            </a:r>
          </a:p>
          <a:p>
            <a:pPr>
              <a:buNone/>
            </a:pPr>
            <a:endParaRPr lang="en-US" sz="1800" b="1" dirty="0">
              <a:cs typeface="Calibri"/>
            </a:endParaRPr>
          </a:p>
          <a:p>
            <a:pPr marL="0" indent="0">
              <a:buNone/>
            </a:pPr>
            <a:endParaRPr lang="en-US" sz="3600" dirty="0">
              <a:cs typeface="Calibri"/>
            </a:endParaRPr>
          </a:p>
        </p:txBody>
      </p:sp>
    </p:spTree>
    <p:extLst>
      <p:ext uri="{BB962C8B-B14F-4D97-AF65-F5344CB8AC3E}">
        <p14:creationId xmlns:p14="http://schemas.microsoft.com/office/powerpoint/2010/main" val="2196733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EE31C5-A27D-E8D7-0096-B0EE51C8D7B0}"/>
              </a:ext>
            </a:extLst>
          </p:cNvPr>
          <p:cNvSpPr>
            <a:spLocks noGrp="1"/>
          </p:cNvSpPr>
          <p:nvPr>
            <p:ph type="sldNum" sz="quarter" idx="12"/>
          </p:nvPr>
        </p:nvSpPr>
        <p:spPr/>
        <p:txBody>
          <a:bodyPr/>
          <a:lstStyle/>
          <a:p>
            <a:r>
              <a:rPr lang="en-US"/>
              <a:t>PAGE </a:t>
            </a:r>
            <a:fld id="{CE475FDB-B0C8-6548-83AF-3ADCFFDB25BF}" type="slidenum">
              <a:rPr lang="en-US" smtClean="0"/>
              <a:pPr/>
              <a:t>24</a:t>
            </a:fld>
            <a:endParaRPr lang="en-US"/>
          </a:p>
        </p:txBody>
      </p:sp>
      <p:sp>
        <p:nvSpPr>
          <p:cNvPr id="3" name="Title 2">
            <a:extLst>
              <a:ext uri="{FF2B5EF4-FFF2-40B4-BE49-F238E27FC236}">
                <a16:creationId xmlns:a16="http://schemas.microsoft.com/office/drawing/2014/main" id="{7AA24DCA-A060-13F8-669C-676E23951ECD}"/>
              </a:ext>
            </a:extLst>
          </p:cNvPr>
          <p:cNvSpPr>
            <a:spLocks noGrp="1"/>
          </p:cNvSpPr>
          <p:nvPr>
            <p:ph type="title"/>
          </p:nvPr>
        </p:nvSpPr>
        <p:spPr>
          <a:xfrm>
            <a:off x="4690498" y="353590"/>
            <a:ext cx="4024722" cy="426510"/>
          </a:xfrm>
        </p:spPr>
        <p:txBody>
          <a:bodyPr/>
          <a:lstStyle/>
          <a:p>
            <a:r>
              <a:rPr lang="en-US" sz="1887"/>
              <a:t>BUILDING YOUR PROFESSIONAL LIBRARY</a:t>
            </a:r>
          </a:p>
        </p:txBody>
      </p:sp>
      <p:sp>
        <p:nvSpPr>
          <p:cNvPr id="4" name="TextBox 3">
            <a:extLst>
              <a:ext uri="{FF2B5EF4-FFF2-40B4-BE49-F238E27FC236}">
                <a16:creationId xmlns:a16="http://schemas.microsoft.com/office/drawing/2014/main" id="{1DE120FC-CC97-D69F-5B54-B1FE9DC2CB67}"/>
              </a:ext>
            </a:extLst>
          </p:cNvPr>
          <p:cNvSpPr txBox="1"/>
          <p:nvPr/>
        </p:nvSpPr>
        <p:spPr>
          <a:xfrm>
            <a:off x="3855024" y="1216281"/>
            <a:ext cx="4131438" cy="1261949"/>
          </a:xfrm>
          <a:prstGeom prst="rect">
            <a:avLst/>
          </a:prstGeom>
          <a:noFill/>
        </p:spPr>
        <p:txBody>
          <a:bodyPr wrap="square" rtlCol="0">
            <a:spAutoFit/>
          </a:bodyPr>
          <a:lstStyle/>
          <a:p>
            <a:pPr marL="192538" indent="-192538" fontAlgn="base">
              <a:spcAft>
                <a:spcPts val="404"/>
              </a:spcAft>
              <a:buFont typeface="Arial" panose="020B0604020202020204" pitchFamily="34" charset="0"/>
              <a:buChar char="•"/>
            </a:pPr>
            <a:r>
              <a:rPr lang="en-US" sz="943" i="1">
                <a:latin typeface="Roboto" panose="02000000000000000000" pitchFamily="2" charset="0"/>
                <a:ea typeface="Roboto" panose="02000000000000000000" pitchFamily="2" charset="0"/>
                <a:cs typeface="Roboto" panose="02000000000000000000" pitchFamily="2" charset="0"/>
              </a:rPr>
              <a:t>Crucial Conversations</a:t>
            </a:r>
            <a:r>
              <a:rPr lang="en-US" sz="943">
                <a:latin typeface="Roboto" panose="02000000000000000000" pitchFamily="2" charset="0"/>
                <a:ea typeface="Roboto" panose="02000000000000000000" pitchFamily="2" charset="0"/>
                <a:cs typeface="Roboto" panose="02000000000000000000" pitchFamily="2" charset="0"/>
              </a:rPr>
              <a:t> - Joseph </a:t>
            </a:r>
            <a:r>
              <a:rPr lang="en-US" sz="943" err="1">
                <a:latin typeface="Roboto" panose="02000000000000000000" pitchFamily="2" charset="0"/>
                <a:ea typeface="Roboto" panose="02000000000000000000" pitchFamily="2" charset="0"/>
                <a:cs typeface="Roboto" panose="02000000000000000000" pitchFamily="2" charset="0"/>
              </a:rPr>
              <a:t>Grenny</a:t>
            </a:r>
            <a:r>
              <a:rPr lang="en-US" sz="943">
                <a:latin typeface="Roboto" panose="02000000000000000000" pitchFamily="2" charset="0"/>
                <a:ea typeface="Roboto" panose="02000000000000000000" pitchFamily="2" charset="0"/>
                <a:cs typeface="Roboto" panose="02000000000000000000" pitchFamily="2" charset="0"/>
              </a:rPr>
              <a:t>, Ron McMillan, Al </a:t>
            </a:r>
            <a:r>
              <a:rPr lang="en-US" sz="943" err="1">
                <a:latin typeface="Roboto" panose="02000000000000000000" pitchFamily="2" charset="0"/>
                <a:ea typeface="Roboto" panose="02000000000000000000" pitchFamily="2" charset="0"/>
                <a:cs typeface="Roboto" panose="02000000000000000000" pitchFamily="2" charset="0"/>
              </a:rPr>
              <a:t>Switzler</a:t>
            </a:r>
            <a:r>
              <a:rPr lang="en-US" sz="943">
                <a:latin typeface="Roboto" panose="02000000000000000000" pitchFamily="2" charset="0"/>
                <a:ea typeface="Roboto" panose="02000000000000000000" pitchFamily="2" charset="0"/>
                <a:cs typeface="Roboto" panose="02000000000000000000" pitchFamily="2" charset="0"/>
              </a:rPr>
              <a:t>, Kerry Patterson</a:t>
            </a:r>
          </a:p>
          <a:p>
            <a:pPr marL="192538" indent="-192538" fontAlgn="base">
              <a:spcAft>
                <a:spcPts val="404"/>
              </a:spcAft>
              <a:buFont typeface="Arial" panose="020B0604020202020204" pitchFamily="34" charset="0"/>
              <a:buChar char="•"/>
            </a:pPr>
            <a:r>
              <a:rPr lang="en-US" sz="943" i="1">
                <a:latin typeface="Roboto" panose="02000000000000000000" pitchFamily="2" charset="0"/>
                <a:ea typeface="Roboto" panose="02000000000000000000" pitchFamily="2" charset="0"/>
                <a:cs typeface="Roboto" panose="02000000000000000000" pitchFamily="2" charset="0"/>
              </a:rPr>
              <a:t>The Coaching Habit: Say Less, Ask More &amp; Change the Way You Lead Forever</a:t>
            </a:r>
            <a:r>
              <a:rPr lang="en-US" sz="943">
                <a:latin typeface="Roboto" panose="02000000000000000000" pitchFamily="2" charset="0"/>
                <a:ea typeface="Roboto" panose="02000000000000000000" pitchFamily="2" charset="0"/>
                <a:cs typeface="Roboto" panose="02000000000000000000" pitchFamily="2" charset="0"/>
              </a:rPr>
              <a:t> - Michael Bungay Stainer</a:t>
            </a:r>
          </a:p>
          <a:p>
            <a:pPr marL="192538" indent="-192538" fontAlgn="base">
              <a:spcAft>
                <a:spcPts val="404"/>
              </a:spcAft>
              <a:buFont typeface="Arial" panose="020B0604020202020204" pitchFamily="34" charset="0"/>
              <a:buChar char="•"/>
            </a:pPr>
            <a:r>
              <a:rPr lang="en-US" sz="943" i="1">
                <a:latin typeface="Roboto" panose="02000000000000000000" pitchFamily="2" charset="0"/>
                <a:ea typeface="Roboto" panose="02000000000000000000" pitchFamily="2" charset="0"/>
                <a:cs typeface="Roboto" panose="02000000000000000000" pitchFamily="2" charset="0"/>
              </a:rPr>
              <a:t>Dare to Lead </a:t>
            </a:r>
            <a:r>
              <a:rPr lang="en-US" sz="943">
                <a:latin typeface="Roboto" panose="02000000000000000000" pitchFamily="2" charset="0"/>
                <a:ea typeface="Roboto" panose="02000000000000000000" pitchFamily="2" charset="0"/>
                <a:cs typeface="Roboto" panose="02000000000000000000" pitchFamily="2" charset="0"/>
              </a:rPr>
              <a:t>- Brent Brown</a:t>
            </a:r>
          </a:p>
          <a:p>
            <a:pPr marL="192538" indent="-192538" fontAlgn="base">
              <a:spcAft>
                <a:spcPts val="404"/>
              </a:spcAft>
              <a:buFont typeface="Arial" panose="020B0604020202020204" pitchFamily="34" charset="0"/>
              <a:buChar char="•"/>
            </a:pPr>
            <a:r>
              <a:rPr lang="en-US" sz="943" i="1">
                <a:latin typeface="Roboto" panose="02000000000000000000" pitchFamily="2" charset="0"/>
                <a:ea typeface="Roboto" panose="02000000000000000000" pitchFamily="2" charset="0"/>
                <a:cs typeface="Roboto" panose="02000000000000000000" pitchFamily="2" charset="0"/>
              </a:rPr>
              <a:t>Crucial Accountability </a:t>
            </a:r>
            <a:r>
              <a:rPr lang="en-US" sz="943">
                <a:latin typeface="Roboto" panose="02000000000000000000" pitchFamily="2" charset="0"/>
                <a:ea typeface="Roboto" panose="02000000000000000000" pitchFamily="2" charset="0"/>
                <a:cs typeface="Roboto" panose="02000000000000000000" pitchFamily="2" charset="0"/>
              </a:rPr>
              <a:t>- Joseph </a:t>
            </a:r>
            <a:r>
              <a:rPr lang="en-US" sz="943" err="1">
                <a:latin typeface="Roboto" panose="02000000000000000000" pitchFamily="2" charset="0"/>
                <a:ea typeface="Roboto" panose="02000000000000000000" pitchFamily="2" charset="0"/>
                <a:cs typeface="Roboto" panose="02000000000000000000" pitchFamily="2" charset="0"/>
              </a:rPr>
              <a:t>Grenny</a:t>
            </a:r>
            <a:r>
              <a:rPr lang="en-US" sz="943">
                <a:latin typeface="Roboto" panose="02000000000000000000" pitchFamily="2" charset="0"/>
                <a:ea typeface="Roboto" panose="02000000000000000000" pitchFamily="2" charset="0"/>
                <a:cs typeface="Roboto" panose="02000000000000000000" pitchFamily="2" charset="0"/>
              </a:rPr>
              <a:t>, Ron McMillan, Al </a:t>
            </a:r>
            <a:r>
              <a:rPr lang="en-US" sz="943" err="1">
                <a:latin typeface="Roboto" panose="02000000000000000000" pitchFamily="2" charset="0"/>
                <a:ea typeface="Roboto" panose="02000000000000000000" pitchFamily="2" charset="0"/>
                <a:cs typeface="Roboto" panose="02000000000000000000" pitchFamily="2" charset="0"/>
              </a:rPr>
              <a:t>Switzler</a:t>
            </a:r>
            <a:r>
              <a:rPr lang="en-US" sz="943">
                <a:latin typeface="Roboto" panose="02000000000000000000" pitchFamily="2" charset="0"/>
                <a:ea typeface="Roboto" panose="02000000000000000000" pitchFamily="2" charset="0"/>
                <a:cs typeface="Roboto" panose="02000000000000000000" pitchFamily="2" charset="0"/>
              </a:rPr>
              <a:t>, Kerry Patterson</a:t>
            </a:r>
          </a:p>
        </p:txBody>
      </p:sp>
      <p:sp>
        <p:nvSpPr>
          <p:cNvPr id="5" name="TextBox 4">
            <a:extLst>
              <a:ext uri="{FF2B5EF4-FFF2-40B4-BE49-F238E27FC236}">
                <a16:creationId xmlns:a16="http://schemas.microsoft.com/office/drawing/2014/main" id="{A2D7FD6B-9B01-EB7E-29C3-3B4FF1409F4D}"/>
              </a:ext>
            </a:extLst>
          </p:cNvPr>
          <p:cNvSpPr txBox="1"/>
          <p:nvPr/>
        </p:nvSpPr>
        <p:spPr>
          <a:xfrm>
            <a:off x="3855024" y="2643941"/>
            <a:ext cx="4456008" cy="258212"/>
          </a:xfrm>
          <a:prstGeom prst="rect">
            <a:avLst/>
          </a:prstGeom>
          <a:noFill/>
        </p:spPr>
        <p:txBody>
          <a:bodyPr wrap="square" rtlCol="0">
            <a:spAutoFit/>
          </a:bodyPr>
          <a:lstStyle/>
          <a:p>
            <a:r>
              <a:rPr lang="en-US" sz="1078" b="1">
                <a:solidFill>
                  <a:srgbClr val="00677F"/>
                </a:solidFill>
                <a:latin typeface="Roboto" panose="02000000000000000000" pitchFamily="2" charset="0"/>
                <a:ea typeface="Roboto" panose="02000000000000000000" pitchFamily="2" charset="0"/>
                <a:cs typeface="Roboto" panose="02000000000000000000" pitchFamily="2" charset="0"/>
              </a:rPr>
              <a:t>Other recommendations: </a:t>
            </a:r>
            <a:endParaRPr lang="en-US" sz="1078">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8B703759-8EAE-3AC6-B960-0338A7A860B3}"/>
              </a:ext>
            </a:extLst>
          </p:cNvPr>
          <p:cNvSpPr/>
          <p:nvPr/>
        </p:nvSpPr>
        <p:spPr>
          <a:xfrm>
            <a:off x="3894521" y="2886450"/>
            <a:ext cx="4370807" cy="3156031"/>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Tree>
    <p:extLst>
      <p:ext uri="{BB962C8B-B14F-4D97-AF65-F5344CB8AC3E}">
        <p14:creationId xmlns:p14="http://schemas.microsoft.com/office/powerpoint/2010/main" val="2962964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66DDE92-1786-C506-2CC8-C260C08259FC}"/>
              </a:ext>
            </a:extLst>
          </p:cNvPr>
          <p:cNvSpPr>
            <a:spLocks noGrp="1"/>
          </p:cNvSpPr>
          <p:nvPr>
            <p:ph type="title"/>
          </p:nvPr>
        </p:nvSpPr>
        <p:spPr>
          <a:xfrm>
            <a:off x="540988" y="540033"/>
            <a:ext cx="3884962" cy="1331604"/>
          </a:xfrm>
        </p:spPr>
        <p:txBody>
          <a:bodyPr vert="horz" lIns="0" tIns="0" rIns="0" bIns="0" rtlCol="0" anchor="b" anchorCtr="0">
            <a:normAutofit/>
          </a:bodyPr>
          <a:lstStyle/>
          <a:p>
            <a:r>
              <a:rPr lang="en-US" dirty="0"/>
              <a:t>Vietnamese Zodiac</a:t>
            </a:r>
          </a:p>
        </p:txBody>
      </p:sp>
      <p:cxnSp>
        <p:nvCxnSpPr>
          <p:cNvPr id="54" name="Straight Connector 53">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DCF55F-EF68-0A89-B209-F41CA114606C}"/>
              </a:ext>
            </a:extLst>
          </p:cNvPr>
          <p:cNvSpPr txBox="1"/>
          <p:nvPr/>
        </p:nvSpPr>
        <p:spPr>
          <a:xfrm>
            <a:off x="209725" y="2676094"/>
            <a:ext cx="4488109" cy="3858930"/>
          </a:xfrm>
          <a:prstGeom prst="rect">
            <a:avLst/>
          </a:prstGeom>
        </p:spPr>
        <p:txBody>
          <a:bodyPr vert="horz" lIns="0" tIns="0" rIns="0" bIns="0" rtlCol="0" anchor="t" anchorCtr="0">
            <a:normAutofit/>
          </a:bodyPr>
          <a:lstStyle/>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2">
                  <a:extLst>
                    <a:ext uri="{A12FA001-AC4F-418D-AE19-62706E023703}">
                      <ahyp:hlinkClr xmlns:ahyp="http://schemas.microsoft.com/office/drawing/2018/hyperlinkcolor" val="tx"/>
                    </a:ext>
                  </a:extLst>
                </a:hlinkClick>
              </a:rPr>
              <a:t>1. Zodiac of Rat – the smart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3">
                  <a:extLst>
                    <a:ext uri="{A12FA001-AC4F-418D-AE19-62706E023703}">
                      <ahyp:hlinkClr xmlns:ahyp="http://schemas.microsoft.com/office/drawing/2018/hyperlinkcolor" val="tx"/>
                    </a:ext>
                  </a:extLst>
                </a:hlinkClick>
              </a:rPr>
              <a:t>2. Zodiac of Buffalo – the born leader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4">
                  <a:extLst>
                    <a:ext uri="{A12FA001-AC4F-418D-AE19-62706E023703}">
                      <ahyp:hlinkClr xmlns:ahyp="http://schemas.microsoft.com/office/drawing/2018/hyperlinkcolor" val="tx"/>
                    </a:ext>
                  </a:extLst>
                </a:hlinkClick>
              </a:rPr>
              <a:t>3. Zodiac of Tiger – the 'power'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5">
                  <a:extLst>
                    <a:ext uri="{A12FA001-AC4F-418D-AE19-62706E023703}">
                      <ahyp:hlinkClr xmlns:ahyp="http://schemas.microsoft.com/office/drawing/2018/hyperlinkcolor" val="tx"/>
                    </a:ext>
                  </a:extLst>
                </a:hlinkClick>
              </a:rPr>
              <a:t>4. Zodiac of Cat – the flexible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6">
                  <a:extLst>
                    <a:ext uri="{A12FA001-AC4F-418D-AE19-62706E023703}">
                      <ahyp:hlinkClr xmlns:ahyp="http://schemas.microsoft.com/office/drawing/2018/hyperlinkcolor" val="tx"/>
                    </a:ext>
                  </a:extLst>
                </a:hlinkClick>
              </a:rPr>
              <a:t>5. Zodiac of Dragon – the holy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7">
                  <a:extLst>
                    <a:ext uri="{A12FA001-AC4F-418D-AE19-62706E023703}">
                      <ahyp:hlinkClr xmlns:ahyp="http://schemas.microsoft.com/office/drawing/2018/hyperlinkcolor" val="tx"/>
                    </a:ext>
                  </a:extLst>
                </a:hlinkClick>
              </a:rPr>
              <a:t>6. Zodiac of Snake – the lucky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8">
                  <a:extLst>
                    <a:ext uri="{A12FA001-AC4F-418D-AE19-62706E023703}">
                      <ahyp:hlinkClr xmlns:ahyp="http://schemas.microsoft.com/office/drawing/2018/hyperlinkcolor" val="tx"/>
                    </a:ext>
                  </a:extLst>
                </a:hlinkClick>
              </a:rPr>
              <a:t>7. Zodiac of Horse – the nomadic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9">
                  <a:extLst>
                    <a:ext uri="{A12FA001-AC4F-418D-AE19-62706E023703}">
                      <ahyp:hlinkClr xmlns:ahyp="http://schemas.microsoft.com/office/drawing/2018/hyperlinkcolor" val="tx"/>
                    </a:ext>
                  </a:extLst>
                </a:hlinkClick>
              </a:rPr>
              <a:t>8. Zodiac of Goat – the dreamy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10">
                  <a:extLst>
                    <a:ext uri="{A12FA001-AC4F-418D-AE19-62706E023703}">
                      <ahyp:hlinkClr xmlns:ahyp="http://schemas.microsoft.com/office/drawing/2018/hyperlinkcolor" val="tx"/>
                    </a:ext>
                  </a:extLst>
                </a:hlinkClick>
              </a:rPr>
              <a:t>9. Zodiac of Monkey - the cheerful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11">
                  <a:extLst>
                    <a:ext uri="{A12FA001-AC4F-418D-AE19-62706E023703}">
                      <ahyp:hlinkClr xmlns:ahyp="http://schemas.microsoft.com/office/drawing/2018/hyperlinkcolor" val="tx"/>
                    </a:ext>
                  </a:extLst>
                </a:hlinkClick>
              </a:rPr>
              <a:t>10. Zodiac of Rooster - the self-righteous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12">
                  <a:extLst>
                    <a:ext uri="{A12FA001-AC4F-418D-AE19-62706E023703}">
                      <ahyp:hlinkClr xmlns:ahyp="http://schemas.microsoft.com/office/drawing/2018/hyperlinkcolor" val="tx"/>
                    </a:ext>
                  </a:extLst>
                </a:hlinkClick>
              </a:rPr>
              <a:t>11. Zodiac of Dog – the faithful one</a:t>
            </a:r>
            <a:endParaRPr lang="en-US" sz="1400" b="0" i="0" spc="50" dirty="0">
              <a:solidFill>
                <a:schemeClr val="tx1">
                  <a:alpha val="70000"/>
                </a:schemeClr>
              </a:solidFill>
              <a:effectLst/>
            </a:endParaRPr>
          </a:p>
          <a:p>
            <a:pPr indent="-270000" fontAlgn="base">
              <a:lnSpc>
                <a:spcPct val="115000"/>
              </a:lnSpc>
              <a:spcAft>
                <a:spcPts val="600"/>
              </a:spcAft>
              <a:buClr>
                <a:schemeClr val="accent1">
                  <a:lumMod val="60000"/>
                  <a:lumOff val="40000"/>
                </a:schemeClr>
              </a:buClr>
              <a:buFont typeface="Arial" panose="020B0604020202020204" pitchFamily="34" charset="0"/>
              <a:buChar char="•"/>
            </a:pPr>
            <a:r>
              <a:rPr lang="en-US" sz="1400" b="0" i="0" u="none" strike="noStrike" spc="50" dirty="0">
                <a:solidFill>
                  <a:schemeClr val="tx1">
                    <a:alpha val="70000"/>
                  </a:schemeClr>
                </a:solidFill>
                <a:effectLst/>
                <a:hlinkClick r:id="rId13">
                  <a:extLst>
                    <a:ext uri="{A12FA001-AC4F-418D-AE19-62706E023703}">
                      <ahyp:hlinkClr xmlns:ahyp="http://schemas.microsoft.com/office/drawing/2018/hyperlinkcolor" val="tx"/>
                    </a:ext>
                  </a:extLst>
                </a:hlinkClick>
              </a:rPr>
              <a:t>12. Zodiac of Pig – the optimistic one</a:t>
            </a:r>
            <a:endParaRPr lang="en-US" sz="1400" b="0" i="0" spc="50" dirty="0">
              <a:solidFill>
                <a:schemeClr val="tx1">
                  <a:alpha val="70000"/>
                </a:schemeClr>
              </a:solidFill>
              <a:effectLst/>
            </a:endParaRPr>
          </a:p>
        </p:txBody>
      </p:sp>
      <p:sp>
        <p:nvSpPr>
          <p:cNvPr id="55" name="Rectangle 5">
            <a:extLst>
              <a:ext uri="{FF2B5EF4-FFF2-40B4-BE49-F238E27FC236}">
                <a16:creationId xmlns:a16="http://schemas.microsoft.com/office/drawing/2014/main" id="{8722F292-BB2F-4786-ADC4-716D8F35B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882058" y="443198"/>
            <a:ext cx="66600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ircular chart with animals and symbols&#10;&#10;Description automatically generated with medium confidence">
            <a:extLst>
              <a:ext uri="{FF2B5EF4-FFF2-40B4-BE49-F238E27FC236}">
                <a16:creationId xmlns:a16="http://schemas.microsoft.com/office/drawing/2014/main" id="{F671EB88-1B24-6077-A12B-5E6D88339F80}"/>
              </a:ext>
            </a:extLst>
          </p:cNvPr>
          <p:cNvPicPr>
            <a:picLocks noChangeAspect="1"/>
          </p:cNvPicPr>
          <p:nvPr/>
        </p:nvPicPr>
        <p:blipFill rotWithShape="1">
          <a:blip r:embed="rId14"/>
          <a:srcRect t="7156" r="3" b="5399"/>
          <a:stretch/>
        </p:blipFill>
        <p:spPr>
          <a:xfrm>
            <a:off x="4979987" y="540033"/>
            <a:ext cx="6671025" cy="5775279"/>
          </a:xfrm>
          <a:prstGeom prst="rect">
            <a:avLst/>
          </a:prstGeom>
        </p:spPr>
      </p:pic>
      <p:sp>
        <p:nvSpPr>
          <p:cNvPr id="51" name="Rectangle 5">
            <a:extLst>
              <a:ext uri="{FF2B5EF4-FFF2-40B4-BE49-F238E27FC236}">
                <a16:creationId xmlns:a16="http://schemas.microsoft.com/office/drawing/2014/main" id="{1E666EE2-AC41-4D5F-8602-4A85B83B4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4882058" y="6203198"/>
            <a:ext cx="66600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
            <a:extLst>
              <a:ext uri="{FF2B5EF4-FFF2-40B4-BE49-F238E27FC236}">
                <a16:creationId xmlns:a16="http://schemas.microsoft.com/office/drawing/2014/main" id="{8009D30C-C51F-4809-83DD-C2F58649B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542058" y="443198"/>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374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44AC1D-8CD9-06C5-595F-723B631E284F}"/>
              </a:ext>
            </a:extLst>
          </p:cNvPr>
          <p:cNvSpPr>
            <a:spLocks noGrp="1"/>
          </p:cNvSpPr>
          <p:nvPr>
            <p:ph type="body" sz="quarter" idx="11"/>
          </p:nvPr>
        </p:nvSpPr>
        <p:spPr>
          <a:xfrm>
            <a:off x="531461" y="4173432"/>
            <a:ext cx="3374167" cy="1090612"/>
          </a:xfrm>
        </p:spPr>
        <p:txBody>
          <a:bodyPr/>
          <a:lstStyle/>
          <a:p>
            <a:r>
              <a:rPr lang="en-US" dirty="0"/>
              <a:t>Closing</a:t>
            </a:r>
          </a:p>
        </p:txBody>
      </p:sp>
      <p:sp>
        <p:nvSpPr>
          <p:cNvPr id="3" name="Text Placeholder 2">
            <a:extLst>
              <a:ext uri="{FF2B5EF4-FFF2-40B4-BE49-F238E27FC236}">
                <a16:creationId xmlns:a16="http://schemas.microsoft.com/office/drawing/2014/main" id="{4582EF89-A4AC-D72D-8746-8A60B7133913}"/>
              </a:ext>
            </a:extLst>
          </p:cNvPr>
          <p:cNvSpPr>
            <a:spLocks noGrp="1"/>
          </p:cNvSpPr>
          <p:nvPr>
            <p:ph type="body" sz="quarter" idx="12"/>
          </p:nvPr>
        </p:nvSpPr>
        <p:spPr/>
        <p:txBody>
          <a:bodyPr>
            <a:normAutofit/>
          </a:bodyPr>
          <a:lstStyle/>
          <a:p>
            <a:pPr marL="457200" indent="-457200">
              <a:buFont typeface="Arial" panose="020B0604020202020204" pitchFamily="34" charset="0"/>
              <a:buChar char="•"/>
            </a:pPr>
            <a:r>
              <a:rPr lang="en-US" sz="2800" dirty="0"/>
              <a:t>#</a:t>
            </a:r>
            <a:r>
              <a:rPr lang="en-US" sz="2800" dirty="0" err="1"/>
              <a:t>TFIFertilizers</a:t>
            </a:r>
            <a:r>
              <a:rPr lang="en-US" sz="2800" dirty="0"/>
              <a:t> – share your experience on social media! </a:t>
            </a:r>
          </a:p>
        </p:txBody>
      </p:sp>
      <p:pic>
        <p:nvPicPr>
          <p:cNvPr id="4" name="Picture 3">
            <a:extLst>
              <a:ext uri="{FF2B5EF4-FFF2-40B4-BE49-F238E27FC236}">
                <a16:creationId xmlns:a16="http://schemas.microsoft.com/office/drawing/2014/main" id="{62785597-B146-84BF-5717-5C76DDDB8272}"/>
              </a:ext>
            </a:extLst>
          </p:cNvPr>
          <p:cNvPicPr>
            <a:picLocks noChangeAspect="1"/>
          </p:cNvPicPr>
          <p:nvPr/>
        </p:nvPicPr>
        <p:blipFill>
          <a:blip r:embed="rId3"/>
          <a:stretch>
            <a:fillRect/>
          </a:stretch>
        </p:blipFill>
        <p:spPr>
          <a:xfrm>
            <a:off x="91440" y="5786846"/>
            <a:ext cx="1165859" cy="1165859"/>
          </a:xfrm>
          <a:prstGeom prst="rect">
            <a:avLst/>
          </a:prstGeom>
        </p:spPr>
      </p:pic>
      <p:pic>
        <p:nvPicPr>
          <p:cNvPr id="5" name="Picture 4">
            <a:extLst>
              <a:ext uri="{FF2B5EF4-FFF2-40B4-BE49-F238E27FC236}">
                <a16:creationId xmlns:a16="http://schemas.microsoft.com/office/drawing/2014/main" id="{0887D414-A2D0-F6B6-52D8-105437B0301D}"/>
              </a:ext>
            </a:extLst>
          </p:cNvPr>
          <p:cNvPicPr>
            <a:picLocks noChangeAspect="1"/>
          </p:cNvPicPr>
          <p:nvPr/>
        </p:nvPicPr>
        <p:blipFill>
          <a:blip r:embed="rId4"/>
          <a:stretch>
            <a:fillRect/>
          </a:stretch>
        </p:blipFill>
        <p:spPr>
          <a:xfrm>
            <a:off x="10905208" y="5903112"/>
            <a:ext cx="1391296" cy="927531"/>
          </a:xfrm>
          <a:prstGeom prst="rect">
            <a:avLst/>
          </a:prstGeom>
        </p:spPr>
      </p:pic>
    </p:spTree>
    <p:extLst>
      <p:ext uri="{BB962C8B-B14F-4D97-AF65-F5344CB8AC3E}">
        <p14:creationId xmlns:p14="http://schemas.microsoft.com/office/powerpoint/2010/main" val="65269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5674B8-EAA6-86C2-0DAE-A0709642B384}"/>
              </a:ext>
            </a:extLst>
          </p:cNvPr>
          <p:cNvSpPr/>
          <p:nvPr/>
        </p:nvSpPr>
        <p:spPr>
          <a:xfrm>
            <a:off x="1609726" y="4658916"/>
            <a:ext cx="9301162" cy="1335882"/>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46F53D-F52D-7A29-FE64-489C8EF88D85}"/>
              </a:ext>
            </a:extLst>
          </p:cNvPr>
          <p:cNvSpPr>
            <a:spLocks noGrp="1"/>
          </p:cNvSpPr>
          <p:nvPr>
            <p:ph type="title"/>
          </p:nvPr>
        </p:nvSpPr>
        <p:spPr/>
        <p:txBody>
          <a:bodyPr/>
          <a:lstStyle/>
          <a:p>
            <a:r>
              <a:rPr lang="en-US" dirty="0"/>
              <a:t>Communication Strategies</a:t>
            </a:r>
          </a:p>
        </p:txBody>
      </p:sp>
      <p:sp>
        <p:nvSpPr>
          <p:cNvPr id="5" name="Oval 4">
            <a:extLst>
              <a:ext uri="{FF2B5EF4-FFF2-40B4-BE49-F238E27FC236}">
                <a16:creationId xmlns:a16="http://schemas.microsoft.com/office/drawing/2014/main" id="{C7BAEFA4-1326-12A3-3E4B-58AB62F67262}"/>
              </a:ext>
            </a:extLst>
          </p:cNvPr>
          <p:cNvSpPr/>
          <p:nvPr/>
        </p:nvSpPr>
        <p:spPr>
          <a:xfrm>
            <a:off x="588169" y="4543426"/>
            <a:ext cx="1628775" cy="156686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C7569F-4753-4FE8-5BA7-5FA531DE7687}"/>
              </a:ext>
            </a:extLst>
          </p:cNvPr>
          <p:cNvSpPr/>
          <p:nvPr/>
        </p:nvSpPr>
        <p:spPr>
          <a:xfrm>
            <a:off x="1609726" y="2391371"/>
            <a:ext cx="9301162" cy="1335882"/>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AC30702-D59C-AB85-DA48-6EE578DDAF1D}"/>
              </a:ext>
            </a:extLst>
          </p:cNvPr>
          <p:cNvSpPr/>
          <p:nvPr/>
        </p:nvSpPr>
        <p:spPr>
          <a:xfrm>
            <a:off x="588169" y="2275881"/>
            <a:ext cx="1628775" cy="1566862"/>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Smart Phone with solid fill">
            <a:extLst>
              <a:ext uri="{FF2B5EF4-FFF2-40B4-BE49-F238E27FC236}">
                <a16:creationId xmlns:a16="http://schemas.microsoft.com/office/drawing/2014/main" id="{FC4DFCD1-8DFE-8E3C-6205-CBAFDE69D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356" y="2602112"/>
            <a:ext cx="914400" cy="914400"/>
          </a:xfrm>
          <a:prstGeom prst="rect">
            <a:avLst/>
          </a:prstGeom>
        </p:spPr>
      </p:pic>
      <p:pic>
        <p:nvPicPr>
          <p:cNvPr id="14" name="Graphic 13" descr="Email with solid fill">
            <a:extLst>
              <a:ext uri="{FF2B5EF4-FFF2-40B4-BE49-F238E27FC236}">
                <a16:creationId xmlns:a16="http://schemas.microsoft.com/office/drawing/2014/main" id="{B9C7D38F-1D1B-F009-B0F9-D93B3E18D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356" y="4796433"/>
            <a:ext cx="914400" cy="914400"/>
          </a:xfrm>
          <a:prstGeom prst="rect">
            <a:avLst/>
          </a:prstGeom>
        </p:spPr>
      </p:pic>
      <p:sp>
        <p:nvSpPr>
          <p:cNvPr id="15" name="TextBox 14">
            <a:extLst>
              <a:ext uri="{FF2B5EF4-FFF2-40B4-BE49-F238E27FC236}">
                <a16:creationId xmlns:a16="http://schemas.microsoft.com/office/drawing/2014/main" id="{E65A32B7-CD4A-628E-861E-6AE4F30FCA82}"/>
              </a:ext>
            </a:extLst>
          </p:cNvPr>
          <p:cNvSpPr txBox="1"/>
          <p:nvPr/>
        </p:nvSpPr>
        <p:spPr>
          <a:xfrm>
            <a:off x="2403566" y="2622351"/>
            <a:ext cx="8083459" cy="646331"/>
          </a:xfrm>
          <a:prstGeom prst="rect">
            <a:avLst/>
          </a:prstGeom>
          <a:noFill/>
        </p:spPr>
        <p:txBody>
          <a:bodyPr wrap="square" rtlCol="0">
            <a:spAutoFit/>
          </a:bodyPr>
          <a:lstStyle/>
          <a:p>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Synchronous Communication: </a:t>
            </a:r>
            <a:r>
              <a:rPr lang="en-US" dirty="0">
                <a:solidFill>
                  <a:srgbClr val="00677F"/>
                </a:solidFill>
                <a:latin typeface="Roboto" panose="02000000000000000000" pitchFamily="2" charset="0"/>
                <a:ea typeface="Roboto" panose="02000000000000000000" pitchFamily="2" charset="0"/>
                <a:cs typeface="Roboto" panose="02000000000000000000" pitchFamily="2" charset="0"/>
              </a:rPr>
              <a:t>the exchange of information between two or more people in real time.</a:t>
            </a:r>
          </a:p>
        </p:txBody>
      </p:sp>
      <p:sp>
        <p:nvSpPr>
          <p:cNvPr id="17" name="TextBox 16">
            <a:extLst>
              <a:ext uri="{FF2B5EF4-FFF2-40B4-BE49-F238E27FC236}">
                <a16:creationId xmlns:a16="http://schemas.microsoft.com/office/drawing/2014/main" id="{6687A180-4A6C-CE3F-DE5B-48375E1D5CA4}"/>
              </a:ext>
            </a:extLst>
          </p:cNvPr>
          <p:cNvSpPr txBox="1"/>
          <p:nvPr/>
        </p:nvSpPr>
        <p:spPr>
          <a:xfrm>
            <a:off x="2403566" y="4865192"/>
            <a:ext cx="8507322" cy="923330"/>
          </a:xfrm>
          <a:prstGeom prst="rect">
            <a:avLst/>
          </a:prstGeom>
          <a:noFill/>
        </p:spPr>
        <p:txBody>
          <a:bodyPr wrap="square" rtlCol="0">
            <a:spAutoFit/>
          </a:bodyPr>
          <a:lstStyle/>
          <a:p>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Asynchronous Communication: </a:t>
            </a:r>
            <a:r>
              <a:rPr lang="en-US" dirty="0">
                <a:solidFill>
                  <a:srgbClr val="00677F"/>
                </a:solidFill>
                <a:latin typeface="Roboto" panose="02000000000000000000" pitchFamily="2" charset="0"/>
                <a:ea typeface="Roboto" panose="02000000000000000000" pitchFamily="2" charset="0"/>
                <a:cs typeface="Roboto" panose="02000000000000000000" pitchFamily="2" charset="0"/>
              </a:rPr>
              <a:t>communication that doesn’t happen in real time.</a:t>
            </a:r>
          </a:p>
          <a:p>
            <a:r>
              <a:rPr lang="en-US" dirty="0">
                <a:solidFill>
                  <a:srgbClr val="00677F"/>
                </a:solidFill>
                <a:latin typeface="Roboto" panose="02000000000000000000" pitchFamily="2" charset="0"/>
                <a:ea typeface="Roboto" panose="02000000000000000000" pitchFamily="2" charset="0"/>
                <a:cs typeface="Roboto" panose="02000000000000000000" pitchFamily="2" charset="0"/>
              </a:rPr>
              <a:t>Examples: emails, teams/slack, texting, reviewing documents with the comments feature.</a:t>
            </a:r>
          </a:p>
        </p:txBody>
      </p:sp>
    </p:spTree>
    <p:extLst>
      <p:ext uri="{BB962C8B-B14F-4D97-AF65-F5344CB8AC3E}">
        <p14:creationId xmlns:p14="http://schemas.microsoft.com/office/powerpoint/2010/main" val="2630466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6F53D-F52D-7A29-FE64-489C8EF88D85}"/>
              </a:ext>
            </a:extLst>
          </p:cNvPr>
          <p:cNvSpPr>
            <a:spLocks noGrp="1"/>
          </p:cNvSpPr>
          <p:nvPr>
            <p:ph type="title"/>
          </p:nvPr>
        </p:nvSpPr>
        <p:spPr/>
        <p:txBody>
          <a:bodyPr/>
          <a:lstStyle/>
          <a:p>
            <a:r>
              <a:rPr lang="en-US" dirty="0"/>
              <a:t>What type of communication?</a:t>
            </a:r>
          </a:p>
        </p:txBody>
      </p:sp>
      <p:pic>
        <p:nvPicPr>
          <p:cNvPr id="11" name="Graphic 10" descr="Smart Phone with solid fill">
            <a:extLst>
              <a:ext uri="{FF2B5EF4-FFF2-40B4-BE49-F238E27FC236}">
                <a16:creationId xmlns:a16="http://schemas.microsoft.com/office/drawing/2014/main" id="{FC4DFCD1-8DFE-8E3C-6205-CBAFDE69D8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7794" y="1511571"/>
            <a:ext cx="831084" cy="831084"/>
          </a:xfrm>
          <a:prstGeom prst="rect">
            <a:avLst/>
          </a:prstGeom>
        </p:spPr>
      </p:pic>
      <p:pic>
        <p:nvPicPr>
          <p:cNvPr id="14" name="Graphic 13" descr="Email with solid fill">
            <a:extLst>
              <a:ext uri="{FF2B5EF4-FFF2-40B4-BE49-F238E27FC236}">
                <a16:creationId xmlns:a16="http://schemas.microsoft.com/office/drawing/2014/main" id="{B9C7D38F-1D1B-F009-B0F9-D93B3E18DA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05008" y="1516949"/>
            <a:ext cx="831084" cy="831084"/>
          </a:xfrm>
          <a:prstGeom prst="rect">
            <a:avLst/>
          </a:prstGeom>
        </p:spPr>
      </p:pic>
      <p:sp>
        <p:nvSpPr>
          <p:cNvPr id="15" name="TextBox 14">
            <a:extLst>
              <a:ext uri="{FF2B5EF4-FFF2-40B4-BE49-F238E27FC236}">
                <a16:creationId xmlns:a16="http://schemas.microsoft.com/office/drawing/2014/main" id="{E65A32B7-CD4A-628E-861E-6AE4F30FCA82}"/>
              </a:ext>
            </a:extLst>
          </p:cNvPr>
          <p:cNvSpPr txBox="1"/>
          <p:nvPr/>
        </p:nvSpPr>
        <p:spPr>
          <a:xfrm>
            <a:off x="2836953" y="2876890"/>
            <a:ext cx="8083459" cy="400110"/>
          </a:xfrm>
          <a:prstGeom prst="rect">
            <a:avLst/>
          </a:prstGeom>
          <a:noFill/>
        </p:spPr>
        <p:txBody>
          <a:bodyPr wrap="square" rtlCol="0">
            <a:spAutoFit/>
          </a:bodyPr>
          <a:lstStyle/>
          <a:p>
            <a:r>
              <a:rPr lang="en-US" sz="2000" b="1" dirty="0">
                <a:solidFill>
                  <a:srgbClr val="00A1BE"/>
                </a:solidFill>
                <a:latin typeface="Roboto" panose="02000000000000000000" pitchFamily="2" charset="0"/>
                <a:ea typeface="Roboto" panose="02000000000000000000" pitchFamily="2" charset="0"/>
                <a:cs typeface="Roboto" panose="02000000000000000000" pitchFamily="2" charset="0"/>
              </a:rPr>
              <a:t>Strategic planning and visioning </a:t>
            </a:r>
            <a:endParaRPr lang="en-US" sz="2000" dirty="0">
              <a:solidFill>
                <a:srgbClr val="00A1BE"/>
              </a:solidFill>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FD1D74F5-64E5-C01E-E6BD-2AAEFE2870AD}"/>
              </a:ext>
            </a:extLst>
          </p:cNvPr>
          <p:cNvSpPr txBox="1"/>
          <p:nvPr/>
        </p:nvSpPr>
        <p:spPr>
          <a:xfrm>
            <a:off x="2819108" y="3941409"/>
            <a:ext cx="8083459" cy="400110"/>
          </a:xfrm>
          <a:prstGeom prst="rect">
            <a:avLst/>
          </a:prstGeom>
          <a:noFill/>
        </p:spPr>
        <p:txBody>
          <a:bodyPr wrap="square" rtlCol="0">
            <a:spAutoFit/>
          </a:bodyPr>
          <a:lstStyle/>
          <a:p>
            <a:r>
              <a:rPr lang="en-US" sz="2000" b="1" dirty="0">
                <a:solidFill>
                  <a:srgbClr val="00A1BE"/>
                </a:solidFill>
                <a:latin typeface="Roboto" panose="02000000000000000000" pitchFamily="2" charset="0"/>
                <a:ea typeface="Roboto" panose="02000000000000000000" pitchFamily="2" charset="0"/>
                <a:cs typeface="Roboto" panose="02000000000000000000" pitchFamily="2" charset="0"/>
              </a:rPr>
              <a:t>Resolving conflict or looking for a solution to an issue</a:t>
            </a:r>
            <a:endParaRPr lang="en-US" sz="2000" dirty="0">
              <a:solidFill>
                <a:srgbClr val="00A1BE"/>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98731FAE-E76E-9B78-BE31-9226FBDE1DA2}"/>
              </a:ext>
            </a:extLst>
          </p:cNvPr>
          <p:cNvSpPr txBox="1"/>
          <p:nvPr/>
        </p:nvSpPr>
        <p:spPr>
          <a:xfrm>
            <a:off x="2836953" y="4909317"/>
            <a:ext cx="8083459" cy="400110"/>
          </a:xfrm>
          <a:prstGeom prst="rect">
            <a:avLst/>
          </a:prstGeom>
          <a:noFill/>
        </p:spPr>
        <p:txBody>
          <a:bodyPr wrap="square" rtlCol="0">
            <a:spAutoFit/>
          </a:bodyPr>
          <a:lstStyle/>
          <a:p>
            <a:r>
              <a:rPr lang="en-US" sz="2000" b="1" dirty="0">
                <a:solidFill>
                  <a:srgbClr val="00A1BE"/>
                </a:solidFill>
                <a:latin typeface="Roboto" panose="02000000000000000000" pitchFamily="2" charset="0"/>
                <a:ea typeface="Roboto" panose="02000000000000000000" pitchFamily="2" charset="0"/>
                <a:cs typeface="Roboto" panose="02000000000000000000" pitchFamily="2" charset="0"/>
              </a:rPr>
              <a:t>A request to complete a task</a:t>
            </a:r>
            <a:endParaRPr lang="en-US" sz="2000" dirty="0">
              <a:solidFill>
                <a:srgbClr val="00A1BE"/>
              </a:solidFill>
              <a:latin typeface="Roboto" panose="02000000000000000000" pitchFamily="2" charset="0"/>
              <a:ea typeface="Roboto" panose="02000000000000000000" pitchFamily="2" charset="0"/>
              <a:cs typeface="Roboto" panose="02000000000000000000" pitchFamily="2" charset="0"/>
            </a:endParaRPr>
          </a:p>
        </p:txBody>
      </p:sp>
      <p:sp>
        <p:nvSpPr>
          <p:cNvPr id="12" name="TextBox 11">
            <a:extLst>
              <a:ext uri="{FF2B5EF4-FFF2-40B4-BE49-F238E27FC236}">
                <a16:creationId xmlns:a16="http://schemas.microsoft.com/office/drawing/2014/main" id="{284A09A2-151A-27EE-0214-63E00A819EBF}"/>
              </a:ext>
            </a:extLst>
          </p:cNvPr>
          <p:cNvSpPr txBox="1"/>
          <p:nvPr/>
        </p:nvSpPr>
        <p:spPr>
          <a:xfrm>
            <a:off x="2836953" y="5996240"/>
            <a:ext cx="8083459" cy="400110"/>
          </a:xfrm>
          <a:prstGeom prst="rect">
            <a:avLst/>
          </a:prstGeom>
          <a:noFill/>
        </p:spPr>
        <p:txBody>
          <a:bodyPr wrap="square" rtlCol="0">
            <a:spAutoFit/>
          </a:bodyPr>
          <a:lstStyle/>
          <a:p>
            <a:r>
              <a:rPr lang="en-US" sz="2000" b="1" dirty="0">
                <a:solidFill>
                  <a:srgbClr val="00A1BE"/>
                </a:solidFill>
                <a:latin typeface="Roboto" panose="02000000000000000000" pitchFamily="2" charset="0"/>
                <a:ea typeface="Roboto" panose="02000000000000000000" pitchFamily="2" charset="0"/>
                <a:cs typeface="Roboto" panose="02000000000000000000" pitchFamily="2" charset="0"/>
              </a:rPr>
              <a:t>Scheduling a meeting</a:t>
            </a:r>
            <a:endParaRPr lang="en-US" sz="2000" dirty="0">
              <a:solidFill>
                <a:srgbClr val="00A1BE"/>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a:extLst>
              <a:ext uri="{FF2B5EF4-FFF2-40B4-BE49-F238E27FC236}">
                <a16:creationId xmlns:a16="http://schemas.microsoft.com/office/drawing/2014/main" id="{1E506309-8619-D472-4ACE-B6FC631360F3}"/>
              </a:ext>
            </a:extLst>
          </p:cNvPr>
          <p:cNvSpPr txBox="1"/>
          <p:nvPr/>
        </p:nvSpPr>
        <p:spPr>
          <a:xfrm>
            <a:off x="3403106" y="1717227"/>
            <a:ext cx="8083459" cy="369332"/>
          </a:xfrm>
          <a:prstGeom prst="rect">
            <a:avLst/>
          </a:prstGeom>
          <a:noFill/>
        </p:spPr>
        <p:txBody>
          <a:bodyPr wrap="square" rtlCol="0">
            <a:spAutoFit/>
          </a:bodyPr>
          <a:lstStyle/>
          <a:p>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Synchronous</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6" name="TextBox 15">
            <a:extLst>
              <a:ext uri="{FF2B5EF4-FFF2-40B4-BE49-F238E27FC236}">
                <a16:creationId xmlns:a16="http://schemas.microsoft.com/office/drawing/2014/main" id="{85367311-673E-C18D-7DFF-9C9271B50345}"/>
              </a:ext>
            </a:extLst>
          </p:cNvPr>
          <p:cNvSpPr txBox="1"/>
          <p:nvPr/>
        </p:nvSpPr>
        <p:spPr>
          <a:xfrm>
            <a:off x="6687005" y="1711169"/>
            <a:ext cx="8083459" cy="369332"/>
          </a:xfrm>
          <a:prstGeom prst="rect">
            <a:avLst/>
          </a:prstGeom>
          <a:noFill/>
        </p:spPr>
        <p:txBody>
          <a:bodyPr wrap="square" rtlCol="0">
            <a:spAutoFit/>
          </a:bodyPr>
          <a:lstStyle/>
          <a:p>
            <a:r>
              <a:rPr lang="en-US" b="1" dirty="0">
                <a:solidFill>
                  <a:srgbClr val="00677F"/>
                </a:solidFill>
                <a:latin typeface="Roboto" panose="02000000000000000000" pitchFamily="2" charset="0"/>
                <a:ea typeface="Roboto" panose="02000000000000000000" pitchFamily="2" charset="0"/>
                <a:cs typeface="Roboto" panose="02000000000000000000" pitchFamily="2" charset="0"/>
              </a:rPr>
              <a:t>Asynchronous</a:t>
            </a:r>
            <a:endParaRPr lang="en-US" dirty="0">
              <a:solidFill>
                <a:srgbClr val="00677F"/>
              </a:solidFill>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73A6E285-58F6-0BBB-01E3-D5ED09BD4B7C}"/>
              </a:ext>
            </a:extLst>
          </p:cNvPr>
          <p:cNvSpPr/>
          <p:nvPr/>
        </p:nvSpPr>
        <p:spPr>
          <a:xfrm>
            <a:off x="2370225" y="2750560"/>
            <a:ext cx="6824589" cy="630997"/>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226136B-02EB-F11C-2EB4-D7380F89573F}"/>
              </a:ext>
            </a:extLst>
          </p:cNvPr>
          <p:cNvSpPr/>
          <p:nvPr/>
        </p:nvSpPr>
        <p:spPr>
          <a:xfrm>
            <a:off x="2347985" y="3812325"/>
            <a:ext cx="6824589" cy="630997"/>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B0CCA7-28D6-BC0A-0E88-7DFC448C9DFE}"/>
              </a:ext>
            </a:extLst>
          </p:cNvPr>
          <p:cNvSpPr/>
          <p:nvPr/>
        </p:nvSpPr>
        <p:spPr>
          <a:xfrm>
            <a:off x="2347986" y="4793874"/>
            <a:ext cx="6824588" cy="630997"/>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6E4B4D3-646F-5BFD-B5E8-7B605CFCA165}"/>
              </a:ext>
            </a:extLst>
          </p:cNvPr>
          <p:cNvSpPr/>
          <p:nvPr/>
        </p:nvSpPr>
        <p:spPr>
          <a:xfrm>
            <a:off x="2347986" y="5857315"/>
            <a:ext cx="6824588" cy="630997"/>
          </a:xfrm>
          <a:prstGeom prst="rect">
            <a:avLst/>
          </a:prstGeom>
          <a:noFill/>
          <a:ln>
            <a:solidFill>
              <a:srgbClr val="C9DC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146DE9E-82FF-BDCE-C3A7-9B75155FE773}"/>
              </a:ext>
            </a:extLst>
          </p:cNvPr>
          <p:cNvSpPr/>
          <p:nvPr/>
        </p:nvSpPr>
        <p:spPr>
          <a:xfrm>
            <a:off x="1702300" y="2539355"/>
            <a:ext cx="983750" cy="951497"/>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36C52F6-363A-A084-BC42-3D3E7C0EF17E}"/>
              </a:ext>
            </a:extLst>
          </p:cNvPr>
          <p:cNvSpPr/>
          <p:nvPr/>
        </p:nvSpPr>
        <p:spPr>
          <a:xfrm>
            <a:off x="1702300" y="3652074"/>
            <a:ext cx="983750" cy="951497"/>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CE87A8A-345D-401B-FFA6-590ED14EDCE5}"/>
              </a:ext>
            </a:extLst>
          </p:cNvPr>
          <p:cNvSpPr/>
          <p:nvPr/>
        </p:nvSpPr>
        <p:spPr>
          <a:xfrm>
            <a:off x="1702300" y="4732613"/>
            <a:ext cx="983750" cy="951497"/>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BDB9A67-AF45-A911-4038-8D67D9CD2C15}"/>
              </a:ext>
            </a:extLst>
          </p:cNvPr>
          <p:cNvSpPr/>
          <p:nvPr/>
        </p:nvSpPr>
        <p:spPr>
          <a:xfrm>
            <a:off x="1702300" y="5799985"/>
            <a:ext cx="983750" cy="951497"/>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Smart Phone with solid fill">
            <a:extLst>
              <a:ext uri="{FF2B5EF4-FFF2-40B4-BE49-F238E27FC236}">
                <a16:creationId xmlns:a16="http://schemas.microsoft.com/office/drawing/2014/main" id="{A0A80835-A95A-D246-BB49-183AAB0F2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0163" y="2678575"/>
            <a:ext cx="632828" cy="632828"/>
          </a:xfrm>
          <a:prstGeom prst="rect">
            <a:avLst/>
          </a:prstGeom>
        </p:spPr>
      </p:pic>
      <p:pic>
        <p:nvPicPr>
          <p:cNvPr id="30" name="Graphic 29" descr="Smart Phone with solid fill">
            <a:extLst>
              <a:ext uri="{FF2B5EF4-FFF2-40B4-BE49-F238E27FC236}">
                <a16:creationId xmlns:a16="http://schemas.microsoft.com/office/drawing/2014/main" id="{A431A6B9-FA09-E3ED-3252-DA2FD5ABB0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7761" y="3819916"/>
            <a:ext cx="632828" cy="632828"/>
          </a:xfrm>
          <a:prstGeom prst="rect">
            <a:avLst/>
          </a:prstGeom>
        </p:spPr>
      </p:pic>
      <p:pic>
        <p:nvPicPr>
          <p:cNvPr id="31" name="Graphic 30" descr="Email with solid fill">
            <a:extLst>
              <a:ext uri="{FF2B5EF4-FFF2-40B4-BE49-F238E27FC236}">
                <a16:creationId xmlns:a16="http://schemas.microsoft.com/office/drawing/2014/main" id="{28D20E23-04DB-2D4B-42D1-B8A53ED89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7761" y="4892444"/>
            <a:ext cx="632828" cy="632828"/>
          </a:xfrm>
          <a:prstGeom prst="rect">
            <a:avLst/>
          </a:prstGeom>
        </p:spPr>
      </p:pic>
      <p:pic>
        <p:nvPicPr>
          <p:cNvPr id="34" name="Graphic 33" descr="Email with solid fill">
            <a:extLst>
              <a:ext uri="{FF2B5EF4-FFF2-40B4-BE49-F238E27FC236}">
                <a16:creationId xmlns:a16="http://schemas.microsoft.com/office/drawing/2014/main" id="{674D9A06-1752-8027-F9A8-262A5DAD91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1973" y="5929269"/>
            <a:ext cx="632828" cy="632828"/>
          </a:xfrm>
          <a:prstGeom prst="rect">
            <a:avLst/>
          </a:prstGeom>
        </p:spPr>
      </p:pic>
    </p:spTree>
    <p:extLst>
      <p:ext uri="{BB962C8B-B14F-4D97-AF65-F5344CB8AC3E}">
        <p14:creationId xmlns:p14="http://schemas.microsoft.com/office/powerpoint/2010/main" val="324190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94880-9693-46A7-E781-F391E0D8B06B}"/>
              </a:ext>
            </a:extLst>
          </p:cNvPr>
          <p:cNvSpPr>
            <a:spLocks noGrp="1"/>
          </p:cNvSpPr>
          <p:nvPr>
            <p:ph type="title"/>
          </p:nvPr>
        </p:nvSpPr>
        <p:spPr/>
        <p:txBody>
          <a:bodyPr/>
          <a:lstStyle/>
          <a:p>
            <a:r>
              <a:rPr lang="en-US" dirty="0"/>
              <a:t>Synchronous Communication</a:t>
            </a:r>
          </a:p>
        </p:txBody>
      </p:sp>
      <p:sp>
        <p:nvSpPr>
          <p:cNvPr id="5" name="Content Placeholder 4">
            <a:extLst>
              <a:ext uri="{FF2B5EF4-FFF2-40B4-BE49-F238E27FC236}">
                <a16:creationId xmlns:a16="http://schemas.microsoft.com/office/drawing/2014/main" id="{87DE2B86-572B-ADEE-984A-282BB2D0BB9F}"/>
              </a:ext>
            </a:extLst>
          </p:cNvPr>
          <p:cNvSpPr>
            <a:spLocks noGrp="1"/>
          </p:cNvSpPr>
          <p:nvPr>
            <p:ph idx="1"/>
          </p:nvPr>
        </p:nvSpPr>
        <p:spPr>
          <a:xfrm>
            <a:off x="838200" y="2030186"/>
            <a:ext cx="10515600" cy="3796936"/>
          </a:xfrm>
        </p:spPr>
        <p:txBody>
          <a:bodyPr>
            <a:normAutofit fontScale="55000" lnSpcReduction="20000"/>
          </a:bodyPr>
          <a:lstStyle/>
          <a:p>
            <a:pPr marL="0" indent="0">
              <a:buNone/>
            </a:pPr>
            <a:r>
              <a:rPr lang="en-US" sz="5100" dirty="0"/>
              <a:t>When should synchronous communication be used? </a:t>
            </a:r>
          </a:p>
          <a:p>
            <a:pPr marL="0" indent="0">
              <a:buNone/>
            </a:pPr>
            <a:endParaRPr lang="en-US" sz="3200" dirty="0"/>
          </a:p>
          <a:p>
            <a:pPr lvl="1" fontAlgn="base">
              <a:lnSpc>
                <a:spcPct val="120000"/>
              </a:lnSpc>
            </a:pPr>
            <a:r>
              <a:rPr lang="en-US" sz="3400" b="0" i="0" dirty="0">
                <a:effectLst/>
                <a:cs typeface="Roboto" panose="02000000000000000000" pitchFamily="2" charset="0"/>
              </a:rPr>
              <a:t>One-ton-one conversations </a:t>
            </a:r>
          </a:p>
          <a:p>
            <a:pPr lvl="1" fontAlgn="base">
              <a:lnSpc>
                <a:spcPct val="120000"/>
              </a:lnSpc>
            </a:pPr>
            <a:r>
              <a:rPr lang="en-US" sz="3400" b="0" i="0" dirty="0">
                <a:effectLst/>
                <a:cs typeface="Roboto" panose="02000000000000000000" pitchFamily="2" charset="0"/>
              </a:rPr>
              <a:t>Performance reviews </a:t>
            </a:r>
          </a:p>
          <a:p>
            <a:pPr lvl="1" fontAlgn="base">
              <a:lnSpc>
                <a:spcPct val="120000"/>
              </a:lnSpc>
            </a:pPr>
            <a:r>
              <a:rPr lang="en-US" sz="3400" b="0" i="0" dirty="0">
                <a:effectLst/>
                <a:cs typeface="Roboto" panose="02000000000000000000" pitchFamily="2" charset="0"/>
              </a:rPr>
              <a:t>Group brainstorming </a:t>
            </a:r>
          </a:p>
          <a:p>
            <a:pPr lvl="1" fontAlgn="base">
              <a:lnSpc>
                <a:spcPct val="120000"/>
              </a:lnSpc>
            </a:pPr>
            <a:r>
              <a:rPr lang="en-US" sz="3400" b="0" i="0" dirty="0">
                <a:effectLst/>
                <a:cs typeface="Roboto" panose="02000000000000000000" pitchFamily="2" charset="0"/>
              </a:rPr>
              <a:t>Trust-building activities </a:t>
            </a:r>
          </a:p>
          <a:p>
            <a:pPr lvl="1" fontAlgn="base">
              <a:lnSpc>
                <a:spcPct val="120000"/>
              </a:lnSpc>
            </a:pPr>
            <a:r>
              <a:rPr lang="en-US" sz="3400" b="0" i="0" dirty="0">
                <a:effectLst/>
                <a:cs typeface="Roboto" panose="02000000000000000000" pitchFamily="2" charset="0"/>
              </a:rPr>
              <a:t>Team decision making </a:t>
            </a:r>
          </a:p>
          <a:p>
            <a:pPr lvl="1" fontAlgn="base">
              <a:lnSpc>
                <a:spcPct val="120000"/>
              </a:lnSpc>
            </a:pPr>
            <a:r>
              <a:rPr lang="en-US" sz="3400" b="0" i="0" dirty="0">
                <a:effectLst/>
                <a:cs typeface="Roboto" panose="02000000000000000000" pitchFamily="2" charset="0"/>
              </a:rPr>
              <a:t>Strategic planning </a:t>
            </a:r>
          </a:p>
          <a:p>
            <a:pPr lvl="1" fontAlgn="base">
              <a:lnSpc>
                <a:spcPct val="120000"/>
              </a:lnSpc>
            </a:pPr>
            <a:r>
              <a:rPr lang="en-US" sz="3400" b="0" i="0" dirty="0">
                <a:effectLst/>
                <a:cs typeface="Roboto" panose="02000000000000000000" pitchFamily="2" charset="0"/>
              </a:rPr>
              <a:t>Delivering difficult information/news </a:t>
            </a:r>
          </a:p>
          <a:p>
            <a:pPr lvl="1" fontAlgn="base">
              <a:lnSpc>
                <a:spcPct val="120000"/>
              </a:lnSpc>
            </a:pPr>
            <a:r>
              <a:rPr lang="en-US" sz="3400" b="0" i="0" dirty="0">
                <a:effectLst/>
                <a:cs typeface="Roboto" panose="02000000000000000000" pitchFamily="2" charset="0"/>
              </a:rPr>
              <a:t>Introducing change </a:t>
            </a:r>
          </a:p>
          <a:p>
            <a:endParaRPr lang="en-US" dirty="0"/>
          </a:p>
        </p:txBody>
      </p:sp>
    </p:spTree>
    <p:extLst>
      <p:ext uri="{BB962C8B-B14F-4D97-AF65-F5344CB8AC3E}">
        <p14:creationId xmlns:p14="http://schemas.microsoft.com/office/powerpoint/2010/main" val="4130886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C070D03-A94A-6F61-9487-E5371077E584}"/>
              </a:ext>
            </a:extLst>
          </p:cNvPr>
          <p:cNvSpPr/>
          <p:nvPr/>
        </p:nvSpPr>
        <p:spPr>
          <a:xfrm>
            <a:off x="3559969" y="1590675"/>
            <a:ext cx="5072062" cy="4902200"/>
          </a:xfrm>
          <a:prstGeom prst="ellipse">
            <a:avLst/>
          </a:prstGeom>
          <a:solidFill>
            <a:srgbClr val="00A1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AEBA52-A8E7-ED5A-7D4D-97EBD63E2211}"/>
              </a:ext>
            </a:extLst>
          </p:cNvPr>
          <p:cNvSpPr>
            <a:spLocks noGrp="1"/>
          </p:cNvSpPr>
          <p:nvPr>
            <p:ph type="title"/>
          </p:nvPr>
        </p:nvSpPr>
        <p:spPr/>
        <p:txBody>
          <a:bodyPr/>
          <a:lstStyle/>
          <a:p>
            <a:r>
              <a:rPr lang="en-US" dirty="0"/>
              <a:t>Rock, Paper, Scissors!</a:t>
            </a:r>
          </a:p>
        </p:txBody>
      </p:sp>
      <p:pic>
        <p:nvPicPr>
          <p:cNvPr id="7" name="Content Placeholder 6" descr="A white hand with a black background&#10;&#10;Description automatically generated with medium confidence">
            <a:extLst>
              <a:ext uri="{FF2B5EF4-FFF2-40B4-BE49-F238E27FC236}">
                <a16:creationId xmlns:a16="http://schemas.microsoft.com/office/drawing/2014/main" id="{88C47485-8B06-04A0-9F4B-69DE24F8FE1F}"/>
              </a:ext>
            </a:extLst>
          </p:cNvPr>
          <p:cNvPicPr>
            <a:picLocks noGrp="1" noChangeAspect="1"/>
          </p:cNvPicPr>
          <p:nvPr>
            <p:ph idx="1"/>
          </p:nvPr>
        </p:nvPicPr>
        <p:blipFill>
          <a:blip r:embed="rId3"/>
          <a:stretch>
            <a:fillRect/>
          </a:stretch>
        </p:blipFill>
        <p:spPr>
          <a:xfrm>
            <a:off x="4056207" y="2041786"/>
            <a:ext cx="4079585" cy="3687086"/>
          </a:xfrm>
        </p:spPr>
      </p:pic>
    </p:spTree>
    <p:extLst>
      <p:ext uri="{BB962C8B-B14F-4D97-AF65-F5344CB8AC3E}">
        <p14:creationId xmlns:p14="http://schemas.microsoft.com/office/powerpoint/2010/main" val="3050387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994880-9693-46A7-E781-F391E0D8B06B}"/>
              </a:ext>
            </a:extLst>
          </p:cNvPr>
          <p:cNvSpPr>
            <a:spLocks noGrp="1"/>
          </p:cNvSpPr>
          <p:nvPr>
            <p:ph type="title"/>
          </p:nvPr>
        </p:nvSpPr>
        <p:spPr/>
        <p:txBody>
          <a:bodyPr/>
          <a:lstStyle/>
          <a:p>
            <a:r>
              <a:rPr lang="en-US" dirty="0"/>
              <a:t>Asynchronous Communication</a:t>
            </a:r>
          </a:p>
        </p:txBody>
      </p:sp>
      <p:sp>
        <p:nvSpPr>
          <p:cNvPr id="5" name="Content Placeholder 4">
            <a:extLst>
              <a:ext uri="{FF2B5EF4-FFF2-40B4-BE49-F238E27FC236}">
                <a16:creationId xmlns:a16="http://schemas.microsoft.com/office/drawing/2014/main" id="{87DE2B86-572B-ADEE-984A-282BB2D0BB9F}"/>
              </a:ext>
            </a:extLst>
          </p:cNvPr>
          <p:cNvSpPr>
            <a:spLocks noGrp="1"/>
          </p:cNvSpPr>
          <p:nvPr>
            <p:ph idx="1"/>
          </p:nvPr>
        </p:nvSpPr>
        <p:spPr>
          <a:xfrm>
            <a:off x="838200" y="2030186"/>
            <a:ext cx="10515600" cy="3796936"/>
          </a:xfrm>
        </p:spPr>
        <p:txBody>
          <a:bodyPr>
            <a:normAutofit/>
          </a:bodyPr>
          <a:lstStyle/>
          <a:p>
            <a:pPr marL="0" indent="0">
              <a:buNone/>
            </a:pPr>
            <a:r>
              <a:rPr lang="en-US" sz="3400" dirty="0"/>
              <a:t>When should asynchronous communication add value?</a:t>
            </a:r>
          </a:p>
          <a:p>
            <a:pPr marL="0" indent="0">
              <a:buNone/>
            </a:pPr>
            <a:endParaRPr lang="en-US" sz="3200" dirty="0"/>
          </a:p>
          <a:p>
            <a:pPr algn="l" rtl="0" fontAlgn="base">
              <a:buFont typeface="Arial" panose="020B0604020202020204" pitchFamily="34" charset="0"/>
              <a:buChar char="•"/>
            </a:pPr>
            <a:r>
              <a:rPr lang="en-US" sz="2400" b="0" i="0" dirty="0">
                <a:effectLst/>
                <a:cs typeface="Roboto" panose="02000000000000000000" pitchFamily="2" charset="0"/>
              </a:rPr>
              <a:t>Connecting through busy schedules or time zones </a:t>
            </a:r>
          </a:p>
          <a:p>
            <a:pPr algn="l" rtl="0" fontAlgn="base">
              <a:buFont typeface="Arial" panose="020B0604020202020204" pitchFamily="34" charset="0"/>
              <a:buChar char="•"/>
            </a:pPr>
            <a:r>
              <a:rPr lang="en-US" sz="2400" b="0" i="0" dirty="0">
                <a:effectLst/>
                <a:cs typeface="Roboto" panose="02000000000000000000" pitchFamily="2" charset="0"/>
              </a:rPr>
              <a:t>Sharing information that doesn’t require a meeting </a:t>
            </a:r>
          </a:p>
          <a:p>
            <a:endParaRPr lang="en-US" dirty="0"/>
          </a:p>
        </p:txBody>
      </p:sp>
    </p:spTree>
    <p:extLst>
      <p:ext uri="{BB962C8B-B14F-4D97-AF65-F5344CB8AC3E}">
        <p14:creationId xmlns:p14="http://schemas.microsoft.com/office/powerpoint/2010/main" val="751280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46A873-9408-368F-5463-FBCB9400B37D}"/>
              </a:ext>
            </a:extLst>
          </p:cNvPr>
          <p:cNvSpPr>
            <a:spLocks noGrp="1"/>
          </p:cNvSpPr>
          <p:nvPr>
            <p:ph type="body" sz="quarter" idx="11"/>
          </p:nvPr>
        </p:nvSpPr>
        <p:spPr/>
        <p:txBody>
          <a:bodyPr/>
          <a:lstStyle/>
          <a:p>
            <a:r>
              <a:rPr lang="en-US" dirty="0">
                <a:solidFill>
                  <a:srgbClr val="00677F"/>
                </a:solidFill>
              </a:rPr>
              <a:t>Expectations</a:t>
            </a:r>
          </a:p>
        </p:txBody>
      </p:sp>
      <p:sp>
        <p:nvSpPr>
          <p:cNvPr id="3" name="Text Placeholder 2">
            <a:extLst>
              <a:ext uri="{FF2B5EF4-FFF2-40B4-BE49-F238E27FC236}">
                <a16:creationId xmlns:a16="http://schemas.microsoft.com/office/drawing/2014/main" id="{38A692EF-C726-0356-6313-446BEAAD2767}"/>
              </a:ext>
            </a:extLst>
          </p:cNvPr>
          <p:cNvSpPr>
            <a:spLocks noGrp="1"/>
          </p:cNvSpPr>
          <p:nvPr>
            <p:ph type="body" sz="quarter" idx="12"/>
          </p:nvPr>
        </p:nvSpPr>
        <p:spPr>
          <a:xfrm>
            <a:off x="6800849" y="2800353"/>
            <a:ext cx="4886326" cy="4057647"/>
          </a:xfrm>
        </p:spPr>
        <p:txBody>
          <a:bodyPr>
            <a:normAutofit/>
          </a:bodyPr>
          <a:lstStyle/>
          <a:p>
            <a:pPr marL="285750" indent="-285750" algn="l" rtl="0" fontAlgn="base">
              <a:buFont typeface="Arial" panose="020B0604020202020204" pitchFamily="34" charset="0"/>
              <a:buChar char="•"/>
            </a:pPr>
            <a:r>
              <a:rPr lang="en-US" sz="2000" b="0" i="0" dirty="0">
                <a:solidFill>
                  <a:srgbClr val="000000"/>
                </a:solidFill>
                <a:effectLst/>
                <a:cs typeface="Roboto" panose="02000000000000000000" pitchFamily="2" charset="0"/>
              </a:rPr>
              <a:t>What is the timeframe co-workers should respond to something internally and externally? </a:t>
            </a:r>
          </a:p>
          <a:p>
            <a:pPr marL="285750" indent="-285750" algn="l" rtl="0" fontAlgn="base">
              <a:buFont typeface="Arial" panose="020B0604020202020204" pitchFamily="34" charset="0"/>
              <a:buChar char="•"/>
            </a:pPr>
            <a:r>
              <a:rPr lang="en-US" sz="2000" b="0" i="0" dirty="0">
                <a:solidFill>
                  <a:srgbClr val="000000"/>
                </a:solidFill>
                <a:effectLst/>
                <a:cs typeface="Roboto" panose="02000000000000000000" pitchFamily="2" charset="0"/>
              </a:rPr>
              <a:t>How should people use of ‘out of office’ indicators on emails or messaging systems? </a:t>
            </a:r>
          </a:p>
          <a:p>
            <a:pPr marL="285750" indent="-285750" algn="l" rtl="0" fontAlgn="base">
              <a:buFont typeface="Arial" panose="020B0604020202020204" pitchFamily="34" charset="0"/>
              <a:buChar char="•"/>
            </a:pPr>
            <a:r>
              <a:rPr lang="en-US" sz="2000" b="0" i="0" dirty="0">
                <a:solidFill>
                  <a:srgbClr val="000000"/>
                </a:solidFill>
                <a:effectLst/>
                <a:cs typeface="Roboto" panose="02000000000000000000" pitchFamily="2" charset="0"/>
              </a:rPr>
              <a:t>When should they have cameras on or off? </a:t>
            </a:r>
          </a:p>
          <a:p>
            <a:pPr marL="285750" indent="-285750" algn="l" rtl="0" fontAlgn="base">
              <a:buFont typeface="Arial" panose="020B0604020202020204" pitchFamily="34" charset="0"/>
              <a:buChar char="•"/>
            </a:pPr>
            <a:r>
              <a:rPr lang="en-US" sz="2000" b="0" i="0" dirty="0">
                <a:solidFill>
                  <a:srgbClr val="000000"/>
                </a:solidFill>
                <a:effectLst/>
                <a:cs typeface="Roboto" panose="02000000000000000000" pitchFamily="2" charset="0"/>
              </a:rPr>
              <a:t>Is it acceptable for employees to decline a meeting due to being over-scheduled? </a:t>
            </a:r>
            <a:endParaRPr lang="en-US" dirty="0"/>
          </a:p>
        </p:txBody>
      </p:sp>
      <p:pic>
        <p:nvPicPr>
          <p:cNvPr id="5" name="Picture 4" descr="A group of people looking at a computer&#10;&#10;Description automatically generated">
            <a:extLst>
              <a:ext uri="{FF2B5EF4-FFF2-40B4-BE49-F238E27FC236}">
                <a16:creationId xmlns:a16="http://schemas.microsoft.com/office/drawing/2014/main" id="{A92ED9FA-D73E-ED1C-61D1-912545AAA3C1}"/>
              </a:ext>
            </a:extLst>
          </p:cNvPr>
          <p:cNvPicPr>
            <a:picLocks noChangeAspect="1"/>
          </p:cNvPicPr>
          <p:nvPr/>
        </p:nvPicPr>
        <p:blipFill rotWithShape="1">
          <a:blip r:embed="rId3"/>
          <a:srcRect l="19138" r="20449"/>
          <a:stretch/>
        </p:blipFill>
        <p:spPr>
          <a:xfrm>
            <a:off x="0" y="0"/>
            <a:ext cx="6216904" cy="6858000"/>
          </a:xfrm>
          <a:prstGeom prst="rect">
            <a:avLst/>
          </a:prstGeom>
        </p:spPr>
      </p:pic>
    </p:spTree>
    <p:extLst>
      <p:ext uri="{BB962C8B-B14F-4D97-AF65-F5344CB8AC3E}">
        <p14:creationId xmlns:p14="http://schemas.microsoft.com/office/powerpoint/2010/main" val="1109324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04D3-A8D1-C648-11C2-EA486B8C9C42}"/>
              </a:ext>
            </a:extLst>
          </p:cNvPr>
          <p:cNvSpPr>
            <a:spLocks noGrp="1"/>
          </p:cNvSpPr>
          <p:nvPr>
            <p:ph type="title"/>
          </p:nvPr>
        </p:nvSpPr>
        <p:spPr/>
        <p:txBody>
          <a:bodyPr>
            <a:normAutofit/>
          </a:bodyPr>
          <a:lstStyle/>
          <a:p>
            <a:r>
              <a:rPr lang="en-US" dirty="0"/>
              <a:t>Determining if a meeting is needed:</a:t>
            </a:r>
          </a:p>
        </p:txBody>
      </p:sp>
      <p:sp>
        <p:nvSpPr>
          <p:cNvPr id="3" name="Text Placeholder 2">
            <a:extLst>
              <a:ext uri="{FF2B5EF4-FFF2-40B4-BE49-F238E27FC236}">
                <a16:creationId xmlns:a16="http://schemas.microsoft.com/office/drawing/2014/main" id="{0ACF27BF-0244-31F4-7C69-127B4EDC0B89}"/>
              </a:ext>
            </a:extLst>
          </p:cNvPr>
          <p:cNvSpPr>
            <a:spLocks noGrp="1"/>
          </p:cNvSpPr>
          <p:nvPr>
            <p:ph idx="1"/>
          </p:nvPr>
        </p:nvSpPr>
        <p:spPr/>
        <p:txBody>
          <a:bodyPr>
            <a:normAutofit/>
          </a:bodyPr>
          <a:lstStyle/>
          <a:p>
            <a:pPr marL="0" indent="0">
              <a:buNone/>
            </a:pPr>
            <a:r>
              <a:rPr lang="en-US" b="0" i="0" dirty="0">
                <a:effectLst/>
                <a:cs typeface="Roboto" panose="02000000000000000000" pitchFamily="2" charset="0"/>
              </a:rPr>
              <a:t>Weigh the topic, the attendees, everyone’s schedules, etc. before sending a calendar invite. Because more and more people are working remotely, it’s easy to become overscheduled. While it seems more accessible, it may also eliminate available time for specific project work if employees are spending a large portion of their time in meetings. </a:t>
            </a:r>
            <a:endParaRPr lang="en-US" sz="3200" dirty="0">
              <a:cs typeface="Roboto" panose="02000000000000000000" pitchFamily="2" charset="0"/>
            </a:endParaRPr>
          </a:p>
        </p:txBody>
      </p:sp>
    </p:spTree>
    <p:extLst>
      <p:ext uri="{BB962C8B-B14F-4D97-AF65-F5344CB8AC3E}">
        <p14:creationId xmlns:p14="http://schemas.microsoft.com/office/powerpoint/2010/main" val="1469596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E04D3-A8D1-C648-11C2-EA486B8C9C42}"/>
              </a:ext>
            </a:extLst>
          </p:cNvPr>
          <p:cNvSpPr>
            <a:spLocks noGrp="1"/>
          </p:cNvSpPr>
          <p:nvPr>
            <p:ph type="title"/>
          </p:nvPr>
        </p:nvSpPr>
        <p:spPr/>
        <p:txBody>
          <a:bodyPr>
            <a:normAutofit/>
          </a:bodyPr>
          <a:lstStyle/>
          <a:p>
            <a:r>
              <a:rPr lang="en-US" dirty="0"/>
              <a:t>Be intentional about the structure:</a:t>
            </a:r>
          </a:p>
        </p:txBody>
      </p:sp>
      <p:sp>
        <p:nvSpPr>
          <p:cNvPr id="3" name="Text Placeholder 2">
            <a:extLst>
              <a:ext uri="{FF2B5EF4-FFF2-40B4-BE49-F238E27FC236}">
                <a16:creationId xmlns:a16="http://schemas.microsoft.com/office/drawing/2014/main" id="{0ACF27BF-0244-31F4-7C69-127B4EDC0B89}"/>
              </a:ext>
            </a:extLst>
          </p:cNvPr>
          <p:cNvSpPr>
            <a:spLocks noGrp="1"/>
          </p:cNvSpPr>
          <p:nvPr>
            <p:ph idx="1"/>
          </p:nvPr>
        </p:nvSpPr>
        <p:spPr/>
        <p:txBody>
          <a:bodyPr>
            <a:normAutofit/>
          </a:bodyPr>
          <a:lstStyle/>
          <a:p>
            <a:pPr algn="l" rtl="0" fontAlgn="base">
              <a:buFont typeface="Arial" panose="020B0604020202020204" pitchFamily="34" charset="0"/>
              <a:buChar char="•"/>
            </a:pPr>
            <a:r>
              <a:rPr lang="en-US" sz="2800" b="0" i="0" dirty="0">
                <a:effectLst/>
                <a:cs typeface="Roboto" panose="02000000000000000000" pitchFamily="2" charset="0"/>
              </a:rPr>
              <a:t>Prior to the meeting: Send out an agenda ahead of time, so attendees can come prepared to discuss the topics at hand. </a:t>
            </a:r>
          </a:p>
          <a:p>
            <a:pPr algn="l" rtl="0" fontAlgn="base">
              <a:buFont typeface="Arial" panose="020B0604020202020204" pitchFamily="34" charset="0"/>
              <a:buChar char="•"/>
            </a:pPr>
            <a:r>
              <a:rPr lang="en-US" sz="2800" b="0" i="0" dirty="0">
                <a:effectLst/>
                <a:cs typeface="Roboto" panose="02000000000000000000" pitchFamily="2" charset="0"/>
              </a:rPr>
              <a:t>During the meeting: Build in time for social interaction at the beginning and end of the agenda. </a:t>
            </a:r>
          </a:p>
        </p:txBody>
      </p:sp>
    </p:spTree>
    <p:extLst>
      <p:ext uri="{BB962C8B-B14F-4D97-AF65-F5344CB8AC3E}">
        <p14:creationId xmlns:p14="http://schemas.microsoft.com/office/powerpoint/2010/main" val="3022700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BEAEA95-CA7F-12A9-5B7C-8829D7917862}"/>
              </a:ext>
            </a:extLst>
          </p:cNvPr>
          <p:cNvSpPr/>
          <p:nvPr/>
        </p:nvSpPr>
        <p:spPr>
          <a:xfrm>
            <a:off x="2197489" y="5449702"/>
            <a:ext cx="9561130" cy="1027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13B937EC-0F71-D333-084B-9D0A1AFA11A9}"/>
              </a:ext>
            </a:extLst>
          </p:cNvPr>
          <p:cNvSpPr/>
          <p:nvPr/>
        </p:nvSpPr>
        <p:spPr>
          <a:xfrm>
            <a:off x="937962" y="5224517"/>
            <a:ext cx="1588003" cy="1477713"/>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36C7924-79FF-E6F6-9622-AC4F41C3D046}"/>
              </a:ext>
            </a:extLst>
          </p:cNvPr>
          <p:cNvSpPr/>
          <p:nvPr/>
        </p:nvSpPr>
        <p:spPr>
          <a:xfrm>
            <a:off x="2111180" y="3868386"/>
            <a:ext cx="9561130" cy="1027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89112937-842D-22A2-2393-DBCD991B4875}"/>
              </a:ext>
            </a:extLst>
          </p:cNvPr>
          <p:cNvSpPr/>
          <p:nvPr/>
        </p:nvSpPr>
        <p:spPr>
          <a:xfrm>
            <a:off x="1567148" y="2172261"/>
            <a:ext cx="10105162" cy="1027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B6D8E4B3-3229-024D-010C-A877EFA116A0}"/>
              </a:ext>
            </a:extLst>
          </p:cNvPr>
          <p:cNvSpPr>
            <a:spLocks noGrp="1"/>
          </p:cNvSpPr>
          <p:nvPr>
            <p:ph type="title"/>
          </p:nvPr>
        </p:nvSpPr>
        <p:spPr/>
        <p:txBody>
          <a:bodyPr/>
          <a:lstStyle/>
          <a:p>
            <a:r>
              <a:rPr lang="en-US" dirty="0"/>
              <a:t>Different Leaders</a:t>
            </a:r>
          </a:p>
        </p:txBody>
      </p:sp>
      <p:sp>
        <p:nvSpPr>
          <p:cNvPr id="4" name="Oval 3">
            <a:extLst>
              <a:ext uri="{FF2B5EF4-FFF2-40B4-BE49-F238E27FC236}">
                <a16:creationId xmlns:a16="http://schemas.microsoft.com/office/drawing/2014/main" id="{FD0C35E3-E1D6-3E7C-68DB-7951FE173B7D}"/>
              </a:ext>
            </a:extLst>
          </p:cNvPr>
          <p:cNvSpPr/>
          <p:nvPr/>
        </p:nvSpPr>
        <p:spPr>
          <a:xfrm>
            <a:off x="906611" y="1833013"/>
            <a:ext cx="1588003" cy="1510259"/>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FA4D9BE-B666-6E91-DDD9-983F1C1F8EA9}"/>
              </a:ext>
            </a:extLst>
          </p:cNvPr>
          <p:cNvSpPr/>
          <p:nvPr/>
        </p:nvSpPr>
        <p:spPr>
          <a:xfrm>
            <a:off x="937963" y="3545925"/>
            <a:ext cx="1588003" cy="1477713"/>
          </a:xfrm>
          <a:prstGeom prst="ellipse">
            <a:avLst/>
          </a:prstGeom>
          <a:solidFill>
            <a:srgbClr val="C9DC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BB7AE3CC-6DC6-08C0-1401-173B128F61CF}"/>
              </a:ext>
            </a:extLst>
          </p:cNvPr>
          <p:cNvSpPr>
            <a:spLocks noGrp="1"/>
          </p:cNvSpPr>
          <p:nvPr>
            <p:ph idx="1"/>
          </p:nvPr>
        </p:nvSpPr>
        <p:spPr>
          <a:xfrm>
            <a:off x="2615760" y="2435390"/>
            <a:ext cx="1636149" cy="584539"/>
          </a:xfrm>
        </p:spPr>
        <p:txBody>
          <a:bodyPr/>
          <a:lstStyle/>
          <a:p>
            <a:pPr marL="0" indent="0">
              <a:buNone/>
            </a:pPr>
            <a:r>
              <a:rPr lang="en-US" b="1" dirty="0">
                <a:solidFill>
                  <a:srgbClr val="00677F"/>
                </a:solidFill>
              </a:rPr>
              <a:t>Manager</a:t>
            </a:r>
            <a:r>
              <a:rPr lang="en-US" dirty="0">
                <a:solidFill>
                  <a:srgbClr val="00677F"/>
                </a:solidFill>
              </a:rPr>
              <a:t> </a:t>
            </a:r>
          </a:p>
        </p:txBody>
      </p:sp>
      <p:sp>
        <p:nvSpPr>
          <p:cNvPr id="8" name="Content Placeholder 2">
            <a:extLst>
              <a:ext uri="{FF2B5EF4-FFF2-40B4-BE49-F238E27FC236}">
                <a16:creationId xmlns:a16="http://schemas.microsoft.com/office/drawing/2014/main" id="{640DB2E0-0FDD-08BE-1B49-F4AE09DA5763}"/>
              </a:ext>
            </a:extLst>
          </p:cNvPr>
          <p:cNvSpPr txBox="1">
            <a:spLocks/>
          </p:cNvSpPr>
          <p:nvPr/>
        </p:nvSpPr>
        <p:spPr>
          <a:xfrm>
            <a:off x="2678216" y="4131515"/>
            <a:ext cx="1636149" cy="584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77F"/>
                </a:solidFill>
              </a:rPr>
              <a:t>Leader</a:t>
            </a:r>
            <a:r>
              <a:rPr lang="en-US" dirty="0"/>
              <a:t> </a:t>
            </a:r>
          </a:p>
        </p:txBody>
      </p:sp>
      <p:sp>
        <p:nvSpPr>
          <p:cNvPr id="9" name="Content Placeholder 2">
            <a:extLst>
              <a:ext uri="{FF2B5EF4-FFF2-40B4-BE49-F238E27FC236}">
                <a16:creationId xmlns:a16="http://schemas.microsoft.com/office/drawing/2014/main" id="{CF712CA0-FD98-A8B9-20D4-D06575D9F50C}"/>
              </a:ext>
            </a:extLst>
          </p:cNvPr>
          <p:cNvSpPr txBox="1">
            <a:spLocks/>
          </p:cNvSpPr>
          <p:nvPr/>
        </p:nvSpPr>
        <p:spPr>
          <a:xfrm>
            <a:off x="2666186" y="5720571"/>
            <a:ext cx="1636149" cy="584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rgbClr val="00677F"/>
                </a:solidFill>
              </a:rPr>
              <a:t>Coach </a:t>
            </a:r>
          </a:p>
        </p:txBody>
      </p:sp>
      <p:pic>
        <p:nvPicPr>
          <p:cNvPr id="11" name="Graphic 10" descr="Management with solid fill">
            <a:extLst>
              <a:ext uri="{FF2B5EF4-FFF2-40B4-BE49-F238E27FC236}">
                <a16:creationId xmlns:a16="http://schemas.microsoft.com/office/drawing/2014/main" id="{608B525C-B186-68C3-854F-834E8D6B3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62" y="1865516"/>
            <a:ext cx="1373664" cy="1373664"/>
          </a:xfrm>
          <a:prstGeom prst="rect">
            <a:avLst/>
          </a:prstGeom>
        </p:spPr>
      </p:pic>
      <p:pic>
        <p:nvPicPr>
          <p:cNvPr id="13" name="Graphic 12" descr="Handshake with solid fill">
            <a:extLst>
              <a:ext uri="{FF2B5EF4-FFF2-40B4-BE49-F238E27FC236}">
                <a16:creationId xmlns:a16="http://schemas.microsoft.com/office/drawing/2014/main" id="{CD9F3D91-6F59-45E1-3C1D-5F331FD3C5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0213" y="3604602"/>
            <a:ext cx="1360357" cy="1360357"/>
          </a:xfrm>
          <a:prstGeom prst="rect">
            <a:avLst/>
          </a:prstGeom>
        </p:spPr>
      </p:pic>
      <p:pic>
        <p:nvPicPr>
          <p:cNvPr id="15" name="Graphic 14" descr="Questions with solid fill">
            <a:extLst>
              <a:ext uri="{FF2B5EF4-FFF2-40B4-BE49-F238E27FC236}">
                <a16:creationId xmlns:a16="http://schemas.microsoft.com/office/drawing/2014/main" id="{925FA8C0-2228-AED4-B502-317CBB1FA6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662" y="5312929"/>
            <a:ext cx="1300887" cy="1300887"/>
          </a:xfrm>
          <a:prstGeom prst="rect">
            <a:avLst/>
          </a:prstGeom>
        </p:spPr>
      </p:pic>
      <p:sp>
        <p:nvSpPr>
          <p:cNvPr id="19" name="Content Placeholder 2">
            <a:extLst>
              <a:ext uri="{FF2B5EF4-FFF2-40B4-BE49-F238E27FC236}">
                <a16:creationId xmlns:a16="http://schemas.microsoft.com/office/drawing/2014/main" id="{E80342C6-D64C-A5C5-0AAC-E46E0A8ADAB6}"/>
              </a:ext>
            </a:extLst>
          </p:cNvPr>
          <p:cNvSpPr txBox="1">
            <a:spLocks/>
          </p:cNvSpPr>
          <p:nvPr/>
        </p:nvSpPr>
        <p:spPr>
          <a:xfrm>
            <a:off x="4302335" y="2333901"/>
            <a:ext cx="7103500" cy="7758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800" dirty="0">
                <a:solidFill>
                  <a:srgbClr val="00677F"/>
                </a:solidFill>
              </a:rPr>
              <a:t>Execute leadership direction and guide teams. Typically, in charge of leading people. </a:t>
            </a:r>
          </a:p>
        </p:txBody>
      </p:sp>
      <p:sp>
        <p:nvSpPr>
          <p:cNvPr id="20" name="Content Placeholder 2">
            <a:extLst>
              <a:ext uri="{FF2B5EF4-FFF2-40B4-BE49-F238E27FC236}">
                <a16:creationId xmlns:a16="http://schemas.microsoft.com/office/drawing/2014/main" id="{8084E6A2-19F7-934D-1FB4-B7105F6B7310}"/>
              </a:ext>
            </a:extLst>
          </p:cNvPr>
          <p:cNvSpPr txBox="1">
            <a:spLocks/>
          </p:cNvSpPr>
          <p:nvPr/>
        </p:nvSpPr>
        <p:spPr>
          <a:xfrm>
            <a:off x="4157704" y="4058950"/>
            <a:ext cx="7514606" cy="2003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800" dirty="0">
                <a:solidFill>
                  <a:srgbClr val="00677F"/>
                </a:solidFill>
              </a:rPr>
              <a:t>Responsible for creating the strategic vision. Typically, in charge of leading the people who can lead the people.</a:t>
            </a:r>
          </a:p>
        </p:txBody>
      </p:sp>
      <p:sp>
        <p:nvSpPr>
          <p:cNvPr id="21" name="Content Placeholder 2">
            <a:extLst>
              <a:ext uri="{FF2B5EF4-FFF2-40B4-BE49-F238E27FC236}">
                <a16:creationId xmlns:a16="http://schemas.microsoft.com/office/drawing/2014/main" id="{0F8C3A76-71CF-308A-259A-C420C4BEC021}"/>
              </a:ext>
            </a:extLst>
          </p:cNvPr>
          <p:cNvSpPr txBox="1">
            <a:spLocks/>
          </p:cNvSpPr>
          <p:nvPr/>
        </p:nvSpPr>
        <p:spPr>
          <a:xfrm>
            <a:off x="4071395" y="5469201"/>
            <a:ext cx="7687224" cy="20033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Roboto" panose="02000000000000000000" pitchFamily="2" charset="0"/>
                <a:ea typeface="Roboto" panose="02000000000000000000"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1800" dirty="0">
                <a:solidFill>
                  <a:srgbClr val="00677F"/>
                </a:solidFill>
              </a:rPr>
              <a:t>Managers can be coaches, but coaches aren’t always managers. Coaches help improve by teaching new skills, providing offices, and helping solve problems.</a:t>
            </a:r>
          </a:p>
        </p:txBody>
      </p:sp>
    </p:spTree>
    <p:extLst>
      <p:ext uri="{BB962C8B-B14F-4D97-AF65-F5344CB8AC3E}">
        <p14:creationId xmlns:p14="http://schemas.microsoft.com/office/powerpoint/2010/main" val="310072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887D-82F4-003E-E2F5-315837AA1C6C}"/>
              </a:ext>
            </a:extLst>
          </p:cNvPr>
          <p:cNvSpPr>
            <a:spLocks noGrp="1"/>
          </p:cNvSpPr>
          <p:nvPr>
            <p:ph type="title"/>
          </p:nvPr>
        </p:nvSpPr>
        <p:spPr>
          <a:xfrm>
            <a:off x="3609364" y="353590"/>
            <a:ext cx="3943430" cy="426510"/>
          </a:xfrm>
        </p:spPr>
        <p:txBody>
          <a:bodyPr/>
          <a:lstStyle/>
          <a:p>
            <a:r>
              <a:rPr lang="en-US" sz="1887"/>
              <a:t>DIFFERENT LEADERS</a:t>
            </a:r>
          </a:p>
        </p:txBody>
      </p:sp>
      <p:sp>
        <p:nvSpPr>
          <p:cNvPr id="3" name="Slide Number Placeholder 2">
            <a:extLst>
              <a:ext uri="{FF2B5EF4-FFF2-40B4-BE49-F238E27FC236}">
                <a16:creationId xmlns:a16="http://schemas.microsoft.com/office/drawing/2014/main" id="{04A3603F-3415-79D7-F5A2-5B2A05ED7640}"/>
              </a:ext>
            </a:extLst>
          </p:cNvPr>
          <p:cNvSpPr>
            <a:spLocks noGrp="1"/>
          </p:cNvSpPr>
          <p:nvPr>
            <p:ph type="sldNum" sz="quarter" idx="12"/>
          </p:nvPr>
        </p:nvSpPr>
        <p:spPr/>
        <p:txBody>
          <a:bodyPr/>
          <a:lstStyle/>
          <a:p>
            <a:pPr algn="r"/>
            <a:r>
              <a:rPr lang="en-US"/>
              <a:t>PAGE </a:t>
            </a:r>
            <a:fld id="{8C56F40D-B6E0-8C4A-8F8D-D0E838A458C2}" type="slidenum">
              <a:rPr lang="en-US" smtClean="0"/>
              <a:pPr algn="r"/>
              <a:t>5</a:t>
            </a:fld>
            <a:endParaRPr lang="en-US"/>
          </a:p>
        </p:txBody>
      </p:sp>
      <p:sp>
        <p:nvSpPr>
          <p:cNvPr id="4" name="TextBox 3">
            <a:extLst>
              <a:ext uri="{FF2B5EF4-FFF2-40B4-BE49-F238E27FC236}">
                <a16:creationId xmlns:a16="http://schemas.microsoft.com/office/drawing/2014/main" id="{3BE4CC52-DD01-C9AC-C319-47B9E038E386}"/>
              </a:ext>
            </a:extLst>
          </p:cNvPr>
          <p:cNvSpPr txBox="1"/>
          <p:nvPr/>
        </p:nvSpPr>
        <p:spPr>
          <a:xfrm>
            <a:off x="4659685" y="1122392"/>
            <a:ext cx="3802047" cy="258212"/>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What strengths make you a </a:t>
            </a:r>
            <a:r>
              <a:rPr lang="en-US" sz="1078" b="1">
                <a:solidFill>
                  <a:srgbClr val="00677F"/>
                </a:solidFill>
                <a:latin typeface="Roboto" panose="02000000000000000000" pitchFamily="2" charset="0"/>
                <a:ea typeface="Roboto" panose="02000000000000000000" pitchFamily="2" charset="0"/>
                <a:cs typeface="Roboto" panose="02000000000000000000" pitchFamily="2" charset="0"/>
              </a:rPr>
              <a:t>manager?</a:t>
            </a:r>
            <a:endParaRPr lang="en-US" sz="1078">
              <a:latin typeface="Roboto" panose="02000000000000000000" pitchFamily="2" charset="0"/>
              <a:ea typeface="Roboto" panose="02000000000000000000" pitchFamily="2" charset="0"/>
              <a:cs typeface="Roboto" panose="02000000000000000000" pitchFamily="2" charset="0"/>
            </a:endParaRPr>
          </a:p>
        </p:txBody>
      </p:sp>
      <p:sp>
        <p:nvSpPr>
          <p:cNvPr id="5" name="Rectangle 4">
            <a:extLst>
              <a:ext uri="{FF2B5EF4-FFF2-40B4-BE49-F238E27FC236}">
                <a16:creationId xmlns:a16="http://schemas.microsoft.com/office/drawing/2014/main" id="{DDE78E03-E1EB-0FBA-5C09-7CB91F2C6BC1}"/>
              </a:ext>
            </a:extLst>
          </p:cNvPr>
          <p:cNvSpPr/>
          <p:nvPr/>
        </p:nvSpPr>
        <p:spPr>
          <a:xfrm>
            <a:off x="3691224" y="1376976"/>
            <a:ext cx="4869955" cy="1087668"/>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1" name="Oval 10">
            <a:extLst>
              <a:ext uri="{FF2B5EF4-FFF2-40B4-BE49-F238E27FC236}">
                <a16:creationId xmlns:a16="http://schemas.microsoft.com/office/drawing/2014/main" id="{AFE14C91-C9ED-8AA7-44EE-D218F6D87494}"/>
              </a:ext>
            </a:extLst>
          </p:cNvPr>
          <p:cNvSpPr>
            <a:spLocks/>
          </p:cNvSpPr>
          <p:nvPr/>
        </p:nvSpPr>
        <p:spPr>
          <a:xfrm>
            <a:off x="3788946" y="1068940"/>
            <a:ext cx="816918" cy="819494"/>
          </a:xfrm>
          <a:prstGeom prst="ellipse">
            <a:avLst/>
          </a:prstGeom>
          <a:solidFill>
            <a:srgbClr val="C9DC5D"/>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pic>
        <p:nvPicPr>
          <p:cNvPr id="13" name="Graphic 12" descr="Management with solid fill">
            <a:extLst>
              <a:ext uri="{FF2B5EF4-FFF2-40B4-BE49-F238E27FC236}">
                <a16:creationId xmlns:a16="http://schemas.microsoft.com/office/drawing/2014/main" id="{62C4F120-3D0A-971D-08B3-C0E1907EB2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42767" y="1087373"/>
            <a:ext cx="706655" cy="706655"/>
          </a:xfrm>
          <a:prstGeom prst="rect">
            <a:avLst/>
          </a:prstGeom>
        </p:spPr>
      </p:pic>
      <p:sp>
        <p:nvSpPr>
          <p:cNvPr id="17" name="TextBox 16">
            <a:extLst>
              <a:ext uri="{FF2B5EF4-FFF2-40B4-BE49-F238E27FC236}">
                <a16:creationId xmlns:a16="http://schemas.microsoft.com/office/drawing/2014/main" id="{AFC27777-B6A4-ACAD-9C0C-E5DAC735FD56}"/>
              </a:ext>
            </a:extLst>
          </p:cNvPr>
          <p:cNvSpPr txBox="1"/>
          <p:nvPr/>
        </p:nvSpPr>
        <p:spPr>
          <a:xfrm>
            <a:off x="4659685" y="2886158"/>
            <a:ext cx="3802047" cy="258212"/>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What strengths make you a </a:t>
            </a:r>
            <a:r>
              <a:rPr lang="en-US" sz="1078" b="1">
                <a:solidFill>
                  <a:srgbClr val="00677F"/>
                </a:solidFill>
                <a:latin typeface="Roboto" panose="02000000000000000000" pitchFamily="2" charset="0"/>
                <a:ea typeface="Roboto" panose="02000000000000000000" pitchFamily="2" charset="0"/>
                <a:cs typeface="Roboto" panose="02000000000000000000" pitchFamily="2" charset="0"/>
              </a:rPr>
              <a:t>leader?</a:t>
            </a:r>
            <a:endParaRPr lang="en-US" sz="1078">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A93407C7-0229-6C3D-659C-A6AB65BA5B9F}"/>
              </a:ext>
            </a:extLst>
          </p:cNvPr>
          <p:cNvSpPr/>
          <p:nvPr/>
        </p:nvSpPr>
        <p:spPr>
          <a:xfrm>
            <a:off x="3691224" y="3140743"/>
            <a:ext cx="4869955" cy="1087668"/>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1" name="TextBox 20">
            <a:extLst>
              <a:ext uri="{FF2B5EF4-FFF2-40B4-BE49-F238E27FC236}">
                <a16:creationId xmlns:a16="http://schemas.microsoft.com/office/drawing/2014/main" id="{1F369389-C0D0-EB54-E404-4AE67C5D579F}"/>
              </a:ext>
            </a:extLst>
          </p:cNvPr>
          <p:cNvSpPr txBox="1"/>
          <p:nvPr/>
        </p:nvSpPr>
        <p:spPr>
          <a:xfrm>
            <a:off x="4659685" y="4682607"/>
            <a:ext cx="3802047" cy="258212"/>
          </a:xfrm>
          <a:prstGeom prst="rect">
            <a:avLst/>
          </a:prstGeom>
          <a:noFill/>
        </p:spPr>
        <p:txBody>
          <a:bodyPr wrap="square" rtlCol="0">
            <a:spAutoFit/>
          </a:bodyPr>
          <a:lstStyle/>
          <a:p>
            <a:r>
              <a:rPr lang="en-US" sz="943">
                <a:latin typeface="Roboto" panose="02000000000000000000" pitchFamily="2" charset="0"/>
                <a:ea typeface="Roboto" panose="02000000000000000000" pitchFamily="2" charset="0"/>
                <a:cs typeface="Roboto" panose="02000000000000000000" pitchFamily="2" charset="0"/>
              </a:rPr>
              <a:t>What strengths make you a </a:t>
            </a:r>
            <a:r>
              <a:rPr lang="en-US" sz="1078" b="1">
                <a:solidFill>
                  <a:srgbClr val="00677F"/>
                </a:solidFill>
                <a:latin typeface="Roboto" panose="02000000000000000000" pitchFamily="2" charset="0"/>
                <a:ea typeface="Roboto" panose="02000000000000000000" pitchFamily="2" charset="0"/>
                <a:cs typeface="Roboto" panose="02000000000000000000" pitchFamily="2" charset="0"/>
              </a:rPr>
              <a:t>coach?</a:t>
            </a:r>
            <a:endParaRPr lang="en-US" sz="1078">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10CDA322-4ACE-B804-4B8B-04A1512B843D}"/>
              </a:ext>
            </a:extLst>
          </p:cNvPr>
          <p:cNvSpPr/>
          <p:nvPr/>
        </p:nvSpPr>
        <p:spPr>
          <a:xfrm>
            <a:off x="3691224" y="4937191"/>
            <a:ext cx="4869955" cy="1087668"/>
          </a:xfrm>
          <a:prstGeom prst="rect">
            <a:avLst/>
          </a:prstGeom>
          <a:solidFill>
            <a:schemeClr val="bg1"/>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23" name="Oval 22">
            <a:extLst>
              <a:ext uri="{FF2B5EF4-FFF2-40B4-BE49-F238E27FC236}">
                <a16:creationId xmlns:a16="http://schemas.microsoft.com/office/drawing/2014/main" id="{64B566DC-8AC8-F848-7F8C-9E5403CA3A79}"/>
              </a:ext>
            </a:extLst>
          </p:cNvPr>
          <p:cNvSpPr>
            <a:spLocks/>
          </p:cNvSpPr>
          <p:nvPr/>
        </p:nvSpPr>
        <p:spPr>
          <a:xfrm>
            <a:off x="3788946" y="4601566"/>
            <a:ext cx="816918" cy="819494"/>
          </a:xfrm>
          <a:prstGeom prst="ellipse">
            <a:avLst/>
          </a:prstGeom>
          <a:solidFill>
            <a:srgbClr val="C9DC5D"/>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sp>
        <p:nvSpPr>
          <p:cNvPr id="12" name="Oval 11">
            <a:extLst>
              <a:ext uri="{FF2B5EF4-FFF2-40B4-BE49-F238E27FC236}">
                <a16:creationId xmlns:a16="http://schemas.microsoft.com/office/drawing/2014/main" id="{AD35957F-C7B2-6E92-5246-3897AD89829C}"/>
              </a:ext>
            </a:extLst>
          </p:cNvPr>
          <p:cNvSpPr>
            <a:spLocks/>
          </p:cNvSpPr>
          <p:nvPr/>
        </p:nvSpPr>
        <p:spPr>
          <a:xfrm>
            <a:off x="3805294" y="2818023"/>
            <a:ext cx="827480" cy="819494"/>
          </a:xfrm>
          <a:prstGeom prst="ellipse">
            <a:avLst/>
          </a:prstGeom>
          <a:solidFill>
            <a:srgbClr val="C9DC5D"/>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13"/>
          </a:p>
        </p:txBody>
      </p:sp>
      <p:pic>
        <p:nvPicPr>
          <p:cNvPr id="14" name="Graphic 13" descr="Handshake with solid fill">
            <a:extLst>
              <a:ext uri="{FF2B5EF4-FFF2-40B4-BE49-F238E27FC236}">
                <a16:creationId xmlns:a16="http://schemas.microsoft.com/office/drawing/2014/main" id="{B8C4427A-5BE3-AF2F-31FA-B7400528A9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64605" y="2913680"/>
            <a:ext cx="708857" cy="708857"/>
          </a:xfrm>
          <a:prstGeom prst="rect">
            <a:avLst/>
          </a:prstGeom>
        </p:spPr>
      </p:pic>
      <p:pic>
        <p:nvPicPr>
          <p:cNvPr id="15" name="Graphic 14" descr="Questions with solid fill">
            <a:extLst>
              <a:ext uri="{FF2B5EF4-FFF2-40B4-BE49-F238E27FC236}">
                <a16:creationId xmlns:a16="http://schemas.microsoft.com/office/drawing/2014/main" id="{78837E96-5FC4-5FE6-E3FD-0576BE2CB9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4645" y="4716954"/>
            <a:ext cx="604507" cy="604507"/>
          </a:xfrm>
          <a:prstGeom prst="rect">
            <a:avLst/>
          </a:prstGeom>
        </p:spPr>
      </p:pic>
    </p:spTree>
    <p:extLst>
      <p:ext uri="{BB962C8B-B14F-4D97-AF65-F5344CB8AC3E}">
        <p14:creationId xmlns:p14="http://schemas.microsoft.com/office/powerpoint/2010/main" val="170100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D35C-FCD2-3955-5DDA-7340C0E260BC}"/>
              </a:ext>
            </a:extLst>
          </p:cNvPr>
          <p:cNvSpPr>
            <a:spLocks noGrp="1"/>
          </p:cNvSpPr>
          <p:nvPr>
            <p:ph type="title"/>
          </p:nvPr>
        </p:nvSpPr>
        <p:spPr>
          <a:xfrm>
            <a:off x="2474896" y="-103502"/>
            <a:ext cx="1380344" cy="1008982"/>
          </a:xfrm>
        </p:spPr>
        <p:txBody>
          <a:bodyPr>
            <a:normAutofit/>
          </a:bodyPr>
          <a:lstStyle/>
          <a:p>
            <a:r>
              <a:rPr lang="en-US" sz="3600" dirty="0"/>
              <a:t>Self</a:t>
            </a:r>
          </a:p>
        </p:txBody>
      </p:sp>
      <p:sp>
        <p:nvSpPr>
          <p:cNvPr id="4" name="Title 1">
            <a:extLst>
              <a:ext uri="{FF2B5EF4-FFF2-40B4-BE49-F238E27FC236}">
                <a16:creationId xmlns:a16="http://schemas.microsoft.com/office/drawing/2014/main" id="{8E6AE1A2-2725-9316-AF86-A1FC4B9B92EA}"/>
              </a:ext>
            </a:extLst>
          </p:cNvPr>
          <p:cNvSpPr txBox="1">
            <a:spLocks/>
          </p:cNvSpPr>
          <p:nvPr/>
        </p:nvSpPr>
        <p:spPr>
          <a:xfrm>
            <a:off x="7390866" y="-103502"/>
            <a:ext cx="2202304"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3600" dirty="0"/>
              <a:t>Social</a:t>
            </a:r>
            <a:r>
              <a:rPr lang="en-US" dirty="0"/>
              <a:t> </a:t>
            </a:r>
          </a:p>
        </p:txBody>
      </p:sp>
      <p:sp>
        <p:nvSpPr>
          <p:cNvPr id="5" name="Title 1">
            <a:extLst>
              <a:ext uri="{FF2B5EF4-FFF2-40B4-BE49-F238E27FC236}">
                <a16:creationId xmlns:a16="http://schemas.microsoft.com/office/drawing/2014/main" id="{F286B1CC-95AC-5CB0-583C-BAE5C007BBA6}"/>
              </a:ext>
            </a:extLst>
          </p:cNvPr>
          <p:cNvSpPr txBox="1">
            <a:spLocks/>
          </p:cNvSpPr>
          <p:nvPr/>
        </p:nvSpPr>
        <p:spPr>
          <a:xfrm rot="16200000">
            <a:off x="-969987" y="4460376"/>
            <a:ext cx="3071735"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3600" dirty="0"/>
              <a:t>Regulation </a:t>
            </a:r>
          </a:p>
        </p:txBody>
      </p:sp>
      <p:sp>
        <p:nvSpPr>
          <p:cNvPr id="6" name="Title 1">
            <a:extLst>
              <a:ext uri="{FF2B5EF4-FFF2-40B4-BE49-F238E27FC236}">
                <a16:creationId xmlns:a16="http://schemas.microsoft.com/office/drawing/2014/main" id="{05741CEB-9DC5-A836-13EC-093F69C707D8}"/>
              </a:ext>
            </a:extLst>
          </p:cNvPr>
          <p:cNvSpPr txBox="1">
            <a:spLocks/>
          </p:cNvSpPr>
          <p:nvPr/>
        </p:nvSpPr>
        <p:spPr>
          <a:xfrm rot="16200000">
            <a:off x="-1443963" y="991760"/>
            <a:ext cx="4106056"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3600" dirty="0"/>
              <a:t>Recognition</a:t>
            </a:r>
          </a:p>
        </p:txBody>
      </p:sp>
      <p:sp>
        <p:nvSpPr>
          <p:cNvPr id="7" name="Rectangle 6">
            <a:extLst>
              <a:ext uri="{FF2B5EF4-FFF2-40B4-BE49-F238E27FC236}">
                <a16:creationId xmlns:a16="http://schemas.microsoft.com/office/drawing/2014/main" id="{6A2B5E74-45E6-5971-EE97-34EAD9419CFE}"/>
              </a:ext>
            </a:extLst>
          </p:cNvPr>
          <p:cNvSpPr/>
          <p:nvPr/>
        </p:nvSpPr>
        <p:spPr>
          <a:xfrm>
            <a:off x="1156740" y="718637"/>
            <a:ext cx="4329661" cy="2830642"/>
          </a:xfrm>
          <a:prstGeom prst="rect">
            <a:avLst/>
          </a:prstGeom>
          <a:solidFill>
            <a:schemeClr val="bg1"/>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11" name="Rectangle 10">
            <a:extLst>
              <a:ext uri="{FF2B5EF4-FFF2-40B4-BE49-F238E27FC236}">
                <a16:creationId xmlns:a16="http://schemas.microsoft.com/office/drawing/2014/main" id="{FC4B6651-2ADB-BE96-EDAD-2262E09D42FC}"/>
              </a:ext>
            </a:extLst>
          </p:cNvPr>
          <p:cNvSpPr/>
          <p:nvPr/>
        </p:nvSpPr>
        <p:spPr>
          <a:xfrm>
            <a:off x="5893096" y="718637"/>
            <a:ext cx="4329661" cy="2830642"/>
          </a:xfrm>
          <a:prstGeom prst="rect">
            <a:avLst/>
          </a:prstGeom>
          <a:solidFill>
            <a:schemeClr val="bg1"/>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0012629-552E-AA2A-8BD0-7E5A58DF077A}"/>
              </a:ext>
            </a:extLst>
          </p:cNvPr>
          <p:cNvSpPr/>
          <p:nvPr/>
        </p:nvSpPr>
        <p:spPr>
          <a:xfrm>
            <a:off x="1156739" y="3819102"/>
            <a:ext cx="4329661" cy="2830642"/>
          </a:xfrm>
          <a:prstGeom prst="rect">
            <a:avLst/>
          </a:prstGeom>
          <a:solidFill>
            <a:schemeClr val="bg1"/>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AC8C7AD-5014-3DBA-5CDC-6C911C3B99E6}"/>
              </a:ext>
            </a:extLst>
          </p:cNvPr>
          <p:cNvSpPr/>
          <p:nvPr/>
        </p:nvSpPr>
        <p:spPr>
          <a:xfrm>
            <a:off x="5893095" y="3819102"/>
            <a:ext cx="4329661" cy="2830642"/>
          </a:xfrm>
          <a:prstGeom prst="rect">
            <a:avLst/>
          </a:prstGeom>
          <a:solidFill>
            <a:schemeClr val="bg1"/>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D1CA4C2-76DB-EED7-EAC0-D4B3213E6288}"/>
              </a:ext>
            </a:extLst>
          </p:cNvPr>
          <p:cNvSpPr txBox="1">
            <a:spLocks/>
          </p:cNvSpPr>
          <p:nvPr/>
        </p:nvSpPr>
        <p:spPr>
          <a:xfrm>
            <a:off x="1484119" y="677417"/>
            <a:ext cx="3067806"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2500" dirty="0">
                <a:solidFill>
                  <a:srgbClr val="63A70A"/>
                </a:solidFill>
                <a:latin typeface="Roboto" panose="02000000000000000000" pitchFamily="2" charset="0"/>
                <a:ea typeface="Roboto" panose="02000000000000000000" pitchFamily="2" charset="0"/>
                <a:cs typeface="Roboto" panose="02000000000000000000" pitchFamily="2" charset="0"/>
              </a:rPr>
              <a:t>Self-Awareness</a:t>
            </a:r>
          </a:p>
        </p:txBody>
      </p:sp>
      <p:sp>
        <p:nvSpPr>
          <p:cNvPr id="15" name="Title 1">
            <a:extLst>
              <a:ext uri="{FF2B5EF4-FFF2-40B4-BE49-F238E27FC236}">
                <a16:creationId xmlns:a16="http://schemas.microsoft.com/office/drawing/2014/main" id="{865D57E4-457C-FBB1-DCB0-42FDBC9F5477}"/>
              </a:ext>
            </a:extLst>
          </p:cNvPr>
          <p:cNvSpPr txBox="1">
            <a:spLocks/>
          </p:cNvSpPr>
          <p:nvPr/>
        </p:nvSpPr>
        <p:spPr>
          <a:xfrm>
            <a:off x="1437185" y="3747901"/>
            <a:ext cx="3067806"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2500" dirty="0">
                <a:solidFill>
                  <a:srgbClr val="147840"/>
                </a:solidFill>
                <a:latin typeface="Roboto" panose="02000000000000000000" pitchFamily="2" charset="0"/>
                <a:ea typeface="Roboto" panose="02000000000000000000" pitchFamily="2" charset="0"/>
                <a:cs typeface="Roboto" panose="02000000000000000000" pitchFamily="2" charset="0"/>
              </a:rPr>
              <a:t>Self-Management</a:t>
            </a:r>
          </a:p>
        </p:txBody>
      </p:sp>
      <p:sp>
        <p:nvSpPr>
          <p:cNvPr id="16" name="Title 1">
            <a:extLst>
              <a:ext uri="{FF2B5EF4-FFF2-40B4-BE49-F238E27FC236}">
                <a16:creationId xmlns:a16="http://schemas.microsoft.com/office/drawing/2014/main" id="{9AB6E849-087B-F98D-34E1-177F94D914E9}"/>
              </a:ext>
            </a:extLst>
          </p:cNvPr>
          <p:cNvSpPr txBox="1">
            <a:spLocks/>
          </p:cNvSpPr>
          <p:nvPr/>
        </p:nvSpPr>
        <p:spPr>
          <a:xfrm>
            <a:off x="6096000" y="725157"/>
            <a:ext cx="3067806"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2500" dirty="0">
                <a:solidFill>
                  <a:srgbClr val="00BFDF"/>
                </a:solidFill>
                <a:latin typeface="Roboto" panose="02000000000000000000" pitchFamily="2" charset="0"/>
                <a:ea typeface="Roboto" panose="02000000000000000000" pitchFamily="2" charset="0"/>
                <a:cs typeface="Roboto" panose="02000000000000000000" pitchFamily="2" charset="0"/>
              </a:rPr>
              <a:t>Social-Awareness</a:t>
            </a:r>
          </a:p>
        </p:txBody>
      </p:sp>
      <p:sp>
        <p:nvSpPr>
          <p:cNvPr id="17" name="Title 1">
            <a:extLst>
              <a:ext uri="{FF2B5EF4-FFF2-40B4-BE49-F238E27FC236}">
                <a16:creationId xmlns:a16="http://schemas.microsoft.com/office/drawing/2014/main" id="{500ED41E-946F-B08F-F185-65AFB6FFA8F6}"/>
              </a:ext>
            </a:extLst>
          </p:cNvPr>
          <p:cNvSpPr txBox="1">
            <a:spLocks/>
          </p:cNvSpPr>
          <p:nvPr/>
        </p:nvSpPr>
        <p:spPr>
          <a:xfrm>
            <a:off x="6096000" y="3744161"/>
            <a:ext cx="4126756" cy="1008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r>
              <a:rPr lang="en-US" sz="2500" dirty="0">
                <a:solidFill>
                  <a:srgbClr val="00A1BE"/>
                </a:solidFill>
                <a:latin typeface="Roboto" panose="02000000000000000000" pitchFamily="2" charset="0"/>
                <a:ea typeface="Roboto" panose="02000000000000000000" pitchFamily="2" charset="0"/>
                <a:cs typeface="Roboto" panose="02000000000000000000" pitchFamily="2" charset="0"/>
              </a:rPr>
              <a:t>Relationship Management</a:t>
            </a:r>
          </a:p>
        </p:txBody>
      </p:sp>
      <p:sp>
        <p:nvSpPr>
          <p:cNvPr id="18" name="Title 1">
            <a:extLst>
              <a:ext uri="{FF2B5EF4-FFF2-40B4-BE49-F238E27FC236}">
                <a16:creationId xmlns:a16="http://schemas.microsoft.com/office/drawing/2014/main" id="{1F34FCDE-32E8-661C-D885-4D630B8538FB}"/>
              </a:ext>
            </a:extLst>
          </p:cNvPr>
          <p:cNvSpPr txBox="1">
            <a:spLocks/>
          </p:cNvSpPr>
          <p:nvPr/>
        </p:nvSpPr>
        <p:spPr>
          <a:xfrm>
            <a:off x="1454345" y="1267453"/>
            <a:ext cx="3690251" cy="1402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US" sz="2000" dirty="0">
                <a:solidFill>
                  <a:srgbClr val="63A70A"/>
                </a:solidFill>
                <a:latin typeface="Roboto" panose="02000000000000000000" pitchFamily="2" charset="0"/>
                <a:ea typeface="Roboto" panose="02000000000000000000" pitchFamily="2" charset="0"/>
                <a:cs typeface="Roboto" panose="02000000000000000000" pitchFamily="2" charset="0"/>
              </a:rPr>
              <a:t>Emotional self-awareness</a:t>
            </a:r>
          </a:p>
          <a:p>
            <a:pPr marL="342900" indent="-342900">
              <a:buFont typeface="Arial" panose="020B0604020202020204" pitchFamily="34" charset="0"/>
              <a:buChar char="•"/>
            </a:pPr>
            <a:r>
              <a:rPr lang="en-US" sz="2000" dirty="0">
                <a:solidFill>
                  <a:srgbClr val="63A70A"/>
                </a:solidFill>
                <a:latin typeface="Roboto" panose="02000000000000000000" pitchFamily="2" charset="0"/>
                <a:ea typeface="Roboto" panose="02000000000000000000" pitchFamily="2" charset="0"/>
                <a:cs typeface="Roboto" panose="02000000000000000000" pitchFamily="2" charset="0"/>
              </a:rPr>
              <a:t>Accurate self-assessment </a:t>
            </a:r>
          </a:p>
          <a:p>
            <a:pPr marL="342900" indent="-342900">
              <a:buFont typeface="Arial" panose="020B0604020202020204" pitchFamily="34" charset="0"/>
              <a:buChar char="•"/>
            </a:pPr>
            <a:r>
              <a:rPr lang="en-US" sz="2000" dirty="0">
                <a:solidFill>
                  <a:srgbClr val="63A70A"/>
                </a:solidFill>
                <a:latin typeface="Roboto" panose="02000000000000000000" pitchFamily="2" charset="0"/>
                <a:ea typeface="Roboto" panose="02000000000000000000" pitchFamily="2" charset="0"/>
                <a:cs typeface="Roboto" panose="02000000000000000000" pitchFamily="2" charset="0"/>
              </a:rPr>
              <a:t>Self-confidence </a:t>
            </a:r>
          </a:p>
        </p:txBody>
      </p:sp>
      <p:sp>
        <p:nvSpPr>
          <p:cNvPr id="19" name="Title 1">
            <a:extLst>
              <a:ext uri="{FF2B5EF4-FFF2-40B4-BE49-F238E27FC236}">
                <a16:creationId xmlns:a16="http://schemas.microsoft.com/office/drawing/2014/main" id="{F66242AB-AAB8-12FF-D734-7F9F68BE9C67}"/>
              </a:ext>
            </a:extLst>
          </p:cNvPr>
          <p:cNvSpPr txBox="1">
            <a:spLocks/>
          </p:cNvSpPr>
          <p:nvPr/>
        </p:nvSpPr>
        <p:spPr>
          <a:xfrm>
            <a:off x="1535429" y="4643424"/>
            <a:ext cx="3690251" cy="1402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US" sz="2000" dirty="0">
                <a:solidFill>
                  <a:srgbClr val="147840"/>
                </a:solidFill>
                <a:latin typeface="Roboto" panose="02000000000000000000" pitchFamily="2" charset="0"/>
                <a:ea typeface="Roboto" panose="02000000000000000000" pitchFamily="2" charset="0"/>
                <a:cs typeface="Roboto" panose="02000000000000000000" pitchFamily="2" charset="0"/>
              </a:rPr>
              <a:t>Self-control</a:t>
            </a:r>
          </a:p>
          <a:p>
            <a:pPr marL="342900" indent="-342900">
              <a:buFont typeface="Arial" panose="020B0604020202020204" pitchFamily="34" charset="0"/>
              <a:buChar char="•"/>
            </a:pPr>
            <a:r>
              <a:rPr lang="en-US" sz="2000" dirty="0">
                <a:solidFill>
                  <a:srgbClr val="147840"/>
                </a:solidFill>
                <a:latin typeface="Roboto" panose="02000000000000000000" pitchFamily="2" charset="0"/>
                <a:ea typeface="Roboto" panose="02000000000000000000" pitchFamily="2" charset="0"/>
                <a:cs typeface="Roboto" panose="02000000000000000000" pitchFamily="2" charset="0"/>
              </a:rPr>
              <a:t>Transparency</a:t>
            </a:r>
          </a:p>
          <a:p>
            <a:pPr marL="342900" indent="-342900">
              <a:buFont typeface="Arial" panose="020B0604020202020204" pitchFamily="34" charset="0"/>
              <a:buChar char="•"/>
            </a:pPr>
            <a:r>
              <a:rPr lang="en-US" sz="2000" dirty="0">
                <a:solidFill>
                  <a:srgbClr val="147840"/>
                </a:solidFill>
                <a:latin typeface="Roboto" panose="02000000000000000000" pitchFamily="2" charset="0"/>
                <a:ea typeface="Roboto" panose="02000000000000000000" pitchFamily="2" charset="0"/>
                <a:cs typeface="Roboto" panose="02000000000000000000" pitchFamily="2" charset="0"/>
              </a:rPr>
              <a:t>Adaptability</a:t>
            </a:r>
          </a:p>
          <a:p>
            <a:pPr marL="342900" indent="-342900">
              <a:buFont typeface="Arial" panose="020B0604020202020204" pitchFamily="34" charset="0"/>
              <a:buChar char="•"/>
            </a:pPr>
            <a:r>
              <a:rPr lang="en-US" sz="2000" dirty="0">
                <a:solidFill>
                  <a:srgbClr val="147840"/>
                </a:solidFill>
                <a:latin typeface="Roboto" panose="02000000000000000000" pitchFamily="2" charset="0"/>
                <a:ea typeface="Roboto" panose="02000000000000000000" pitchFamily="2" charset="0"/>
                <a:cs typeface="Roboto" panose="02000000000000000000" pitchFamily="2" charset="0"/>
              </a:rPr>
              <a:t>Achievement Drive </a:t>
            </a:r>
          </a:p>
          <a:p>
            <a:pPr marL="342900" indent="-342900">
              <a:buFont typeface="Arial" panose="020B0604020202020204" pitchFamily="34" charset="0"/>
              <a:buChar char="•"/>
            </a:pPr>
            <a:r>
              <a:rPr lang="en-US" sz="2000" dirty="0">
                <a:solidFill>
                  <a:srgbClr val="147840"/>
                </a:solidFill>
                <a:latin typeface="Roboto" panose="02000000000000000000" pitchFamily="2" charset="0"/>
                <a:ea typeface="Roboto" panose="02000000000000000000" pitchFamily="2" charset="0"/>
                <a:cs typeface="Roboto" panose="02000000000000000000" pitchFamily="2" charset="0"/>
              </a:rPr>
              <a:t>Initiative </a:t>
            </a:r>
          </a:p>
        </p:txBody>
      </p:sp>
      <p:sp>
        <p:nvSpPr>
          <p:cNvPr id="20" name="Title 1">
            <a:extLst>
              <a:ext uri="{FF2B5EF4-FFF2-40B4-BE49-F238E27FC236}">
                <a16:creationId xmlns:a16="http://schemas.microsoft.com/office/drawing/2014/main" id="{4A66548E-DD07-AFA9-5821-CC9D6C72FBAB}"/>
              </a:ext>
            </a:extLst>
          </p:cNvPr>
          <p:cNvSpPr txBox="1">
            <a:spLocks/>
          </p:cNvSpPr>
          <p:nvPr/>
        </p:nvSpPr>
        <p:spPr>
          <a:xfrm>
            <a:off x="6351632" y="1302507"/>
            <a:ext cx="3690251" cy="1402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US" sz="2000" dirty="0">
                <a:solidFill>
                  <a:srgbClr val="00BFDF"/>
                </a:solidFill>
                <a:latin typeface="Roboto" panose="02000000000000000000" pitchFamily="2" charset="0"/>
                <a:ea typeface="Roboto" panose="02000000000000000000" pitchFamily="2" charset="0"/>
                <a:cs typeface="Roboto" panose="02000000000000000000" pitchFamily="2" charset="0"/>
              </a:rPr>
              <a:t>Empathy</a:t>
            </a:r>
          </a:p>
          <a:p>
            <a:pPr marL="342900" indent="-342900">
              <a:buFont typeface="Arial" panose="020B0604020202020204" pitchFamily="34" charset="0"/>
              <a:buChar char="•"/>
            </a:pPr>
            <a:r>
              <a:rPr lang="en-US" sz="2000" dirty="0">
                <a:solidFill>
                  <a:srgbClr val="00BFDF"/>
                </a:solidFill>
                <a:latin typeface="Roboto" panose="02000000000000000000" pitchFamily="2" charset="0"/>
                <a:ea typeface="Roboto" panose="02000000000000000000" pitchFamily="2" charset="0"/>
                <a:cs typeface="Roboto" panose="02000000000000000000" pitchFamily="2" charset="0"/>
              </a:rPr>
              <a:t>Organizational awareness</a:t>
            </a:r>
          </a:p>
          <a:p>
            <a:pPr marL="342900" indent="-342900">
              <a:buFont typeface="Arial" panose="020B0604020202020204" pitchFamily="34" charset="0"/>
              <a:buChar char="•"/>
            </a:pPr>
            <a:r>
              <a:rPr lang="en-US" sz="2000" dirty="0">
                <a:solidFill>
                  <a:srgbClr val="00BFDF"/>
                </a:solidFill>
                <a:latin typeface="Roboto" panose="02000000000000000000" pitchFamily="2" charset="0"/>
                <a:ea typeface="Roboto" panose="02000000000000000000" pitchFamily="2" charset="0"/>
                <a:cs typeface="Roboto" panose="02000000000000000000" pitchFamily="2" charset="0"/>
              </a:rPr>
              <a:t>Service orientation </a:t>
            </a:r>
          </a:p>
        </p:txBody>
      </p:sp>
      <p:sp>
        <p:nvSpPr>
          <p:cNvPr id="21" name="Title 1">
            <a:extLst>
              <a:ext uri="{FF2B5EF4-FFF2-40B4-BE49-F238E27FC236}">
                <a16:creationId xmlns:a16="http://schemas.microsoft.com/office/drawing/2014/main" id="{0A9BD4F5-63EE-EC12-80E8-0476989BF827}"/>
              </a:ext>
            </a:extLst>
          </p:cNvPr>
          <p:cNvSpPr txBox="1">
            <a:spLocks/>
          </p:cNvSpPr>
          <p:nvPr/>
        </p:nvSpPr>
        <p:spPr>
          <a:xfrm>
            <a:off x="6351632" y="4828084"/>
            <a:ext cx="3690251" cy="14029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677F"/>
                </a:solidFill>
                <a:latin typeface="Yrsa" panose="020D0000000400000000" pitchFamily="34" charset="0"/>
                <a:ea typeface="Helvetica Neue" panose="02000503000000020004" pitchFamily="2" charset="0"/>
                <a:cs typeface="Helvetica Neue" panose="02000503000000020004" pitchFamily="2" charset="0"/>
              </a:defRPr>
            </a:lvl1pPr>
          </a:lstStyle>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Inspirational leadership</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Developing others</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Influence </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Change catalyst</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Conflict management </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Building bonds </a:t>
            </a:r>
          </a:p>
          <a:p>
            <a:pPr marL="342900" indent="-342900">
              <a:buFont typeface="Arial" panose="020B0604020202020204" pitchFamily="34" charset="0"/>
              <a:buChar char="•"/>
            </a:pPr>
            <a:r>
              <a:rPr lang="en-US" sz="2000" dirty="0">
                <a:solidFill>
                  <a:srgbClr val="00A1BE"/>
                </a:solidFill>
                <a:latin typeface="Roboto" panose="02000000000000000000" pitchFamily="2" charset="0"/>
                <a:ea typeface="Roboto" panose="02000000000000000000" pitchFamily="2" charset="0"/>
                <a:cs typeface="Roboto" panose="02000000000000000000" pitchFamily="2" charset="0"/>
              </a:rPr>
              <a:t>Teamwork &amp; collaboration </a:t>
            </a:r>
          </a:p>
        </p:txBody>
      </p:sp>
      <p:sp>
        <p:nvSpPr>
          <p:cNvPr id="22" name="Down Arrow 21">
            <a:extLst>
              <a:ext uri="{FF2B5EF4-FFF2-40B4-BE49-F238E27FC236}">
                <a16:creationId xmlns:a16="http://schemas.microsoft.com/office/drawing/2014/main" id="{24DC0C41-E26E-FE1D-5542-6922853B9095}"/>
              </a:ext>
            </a:extLst>
          </p:cNvPr>
          <p:cNvSpPr/>
          <p:nvPr/>
        </p:nvSpPr>
        <p:spPr>
          <a:xfrm>
            <a:off x="2661381" y="2586619"/>
            <a:ext cx="436858" cy="1311947"/>
          </a:xfrm>
          <a:prstGeom prst="downArrow">
            <a:avLst/>
          </a:prstGeom>
          <a:solidFill>
            <a:srgbClr val="63A70A"/>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034F9A42-FB5A-4165-705C-8DFA09BA20C7}"/>
              </a:ext>
            </a:extLst>
          </p:cNvPr>
          <p:cNvSpPr/>
          <p:nvPr/>
        </p:nvSpPr>
        <p:spPr>
          <a:xfrm>
            <a:off x="4773691" y="5116581"/>
            <a:ext cx="1316736" cy="438912"/>
          </a:xfrm>
          <a:prstGeom prst="rightArrow">
            <a:avLst/>
          </a:prstGeom>
          <a:solidFill>
            <a:srgbClr val="147840"/>
          </a:solid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a:extLst>
              <a:ext uri="{FF2B5EF4-FFF2-40B4-BE49-F238E27FC236}">
                <a16:creationId xmlns:a16="http://schemas.microsoft.com/office/drawing/2014/main" id="{D725C529-50FE-F6FC-7236-46F906F61A54}"/>
              </a:ext>
            </a:extLst>
          </p:cNvPr>
          <p:cNvSpPr/>
          <p:nvPr/>
        </p:nvSpPr>
        <p:spPr>
          <a:xfrm>
            <a:off x="4994031" y="1734138"/>
            <a:ext cx="1316736" cy="438912"/>
          </a:xfrm>
          <a:prstGeom prst="rightArrow">
            <a:avLst/>
          </a:prstGeom>
          <a:solidFill>
            <a:srgbClr val="63A70A"/>
          </a:solidFill>
          <a:ln>
            <a:solidFill>
              <a:srgbClr val="63A7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864D1C2C-2E39-3766-1DA7-B20A1A40DE16}"/>
              </a:ext>
            </a:extLst>
          </p:cNvPr>
          <p:cNvSpPr/>
          <p:nvPr/>
        </p:nvSpPr>
        <p:spPr>
          <a:xfrm>
            <a:off x="7629903" y="2552716"/>
            <a:ext cx="438912" cy="1316736"/>
          </a:xfrm>
          <a:prstGeom prst="downArrow">
            <a:avLst/>
          </a:prstGeom>
          <a:solidFill>
            <a:srgbClr val="00BFDF"/>
          </a:solidFill>
          <a:ln>
            <a:solidFill>
              <a:srgbClr val="00BF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658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4F589288-B4B9-09D8-A87F-495F92FCA7F3}"/>
              </a:ext>
            </a:extLst>
          </p:cNvPr>
          <p:cNvSpPr>
            <a:spLocks noGrp="1"/>
          </p:cNvSpPr>
          <p:nvPr>
            <p:ph type="body" sz="quarter" idx="13"/>
          </p:nvPr>
        </p:nvSpPr>
        <p:spPr>
          <a:xfrm>
            <a:off x="6396649" y="1271952"/>
            <a:ext cx="4630737" cy="1133475"/>
          </a:xfrm>
        </p:spPr>
        <p:txBody>
          <a:bodyPr>
            <a:normAutofit fontScale="77500" lnSpcReduction="20000"/>
          </a:bodyPr>
          <a:lstStyle/>
          <a:p>
            <a:r>
              <a:rPr lang="en-US" dirty="0"/>
              <a:t>Do you know this about your colleagues?</a:t>
            </a:r>
          </a:p>
        </p:txBody>
      </p:sp>
      <p:sp>
        <p:nvSpPr>
          <p:cNvPr id="9" name="TextBox 8">
            <a:extLst>
              <a:ext uri="{FF2B5EF4-FFF2-40B4-BE49-F238E27FC236}">
                <a16:creationId xmlns:a16="http://schemas.microsoft.com/office/drawing/2014/main" id="{046AF1C3-7566-631F-E20E-891A37178735}"/>
              </a:ext>
            </a:extLst>
          </p:cNvPr>
          <p:cNvSpPr txBox="1"/>
          <p:nvPr/>
        </p:nvSpPr>
        <p:spPr>
          <a:xfrm>
            <a:off x="6096000" y="2405427"/>
            <a:ext cx="5448300" cy="4247317"/>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What are their skills? Competencies? </a:t>
            </a:r>
          </a:p>
          <a:p>
            <a:pPr marL="457200" indent="-4572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What is their experience or background? </a:t>
            </a:r>
          </a:p>
          <a:p>
            <a:pPr marL="457200" indent="-457200">
              <a:buFont typeface="Arial" panose="020B0604020202020204" pitchFamily="34" charset="0"/>
              <a:buChar char="•"/>
            </a:pPr>
            <a:r>
              <a:rPr lang="en-US" sz="2800" dirty="0">
                <a:latin typeface="Roboto" panose="02000000000000000000" pitchFamily="2" charset="0"/>
                <a:ea typeface="Roboto" panose="02000000000000000000" pitchFamily="2" charset="0"/>
                <a:cs typeface="Roboto" panose="02000000000000000000" pitchFamily="2" charset="0"/>
              </a:rPr>
              <a:t>Where do they want to grow? Do they have SMART goals? </a:t>
            </a:r>
          </a:p>
          <a:p>
            <a:pPr marL="457200" indent="-457200">
              <a:buFont typeface="Arial" panose="020B0604020202020204" pitchFamily="34" charset="0"/>
              <a:buChar char="•"/>
            </a:pPr>
            <a:r>
              <a:rPr lang="en-US" sz="2800" dirty="0">
                <a:latin typeface="Roboto"/>
                <a:ea typeface="Roboto"/>
                <a:cs typeface="Roboto"/>
              </a:rPr>
              <a:t>How are you helping them think about how to get there? (Opportunities, training, gaps)</a:t>
            </a:r>
          </a:p>
          <a:p>
            <a:pPr marL="285750" indent="-285750">
              <a:buFont typeface="Arial" panose="020B0604020202020204" pitchFamily="34" charset="0"/>
              <a:buChar char="•"/>
            </a:pPr>
            <a:endParaRPr lang="en-US" dirty="0"/>
          </a:p>
        </p:txBody>
      </p:sp>
      <p:pic>
        <p:nvPicPr>
          <p:cNvPr id="18" name="Picture 17">
            <a:extLst>
              <a:ext uri="{FF2B5EF4-FFF2-40B4-BE49-F238E27FC236}">
                <a16:creationId xmlns:a16="http://schemas.microsoft.com/office/drawing/2014/main" id="{79BCF14D-DC92-62FC-DC85-7E7A9047739B}"/>
              </a:ext>
            </a:extLst>
          </p:cNvPr>
          <p:cNvPicPr>
            <a:picLocks noChangeAspect="1"/>
          </p:cNvPicPr>
          <p:nvPr/>
        </p:nvPicPr>
        <p:blipFill>
          <a:blip r:embed="rId3"/>
          <a:srcRect l="22959" r="22959"/>
          <a:stretch/>
        </p:blipFill>
        <p:spPr>
          <a:xfrm>
            <a:off x="-600076" y="0"/>
            <a:ext cx="6048644" cy="6858000"/>
          </a:xfrm>
          <a:prstGeom prst="rect">
            <a:avLst/>
          </a:prstGeom>
        </p:spPr>
      </p:pic>
    </p:spTree>
    <p:extLst>
      <p:ext uri="{BB962C8B-B14F-4D97-AF65-F5344CB8AC3E}">
        <p14:creationId xmlns:p14="http://schemas.microsoft.com/office/powerpoint/2010/main" val="1085476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16BD9D-0625-CAD3-1807-492B91872DE0}"/>
              </a:ext>
            </a:extLst>
          </p:cNvPr>
          <p:cNvSpPr>
            <a:spLocks noGrp="1"/>
          </p:cNvSpPr>
          <p:nvPr>
            <p:ph type="sldNum" sz="quarter" idx="12"/>
          </p:nvPr>
        </p:nvSpPr>
        <p:spPr/>
        <p:txBody>
          <a:bodyPr/>
          <a:lstStyle/>
          <a:p>
            <a:pPr defTabSz="624317"/>
            <a:r>
              <a:rPr lang="en-US"/>
              <a:t>PAGE </a:t>
            </a:r>
            <a:fld id="{CE475FDB-B0C8-6548-83AF-3ADCFFDB25BF}" type="slidenum">
              <a:rPr lang="en-US"/>
              <a:pPr defTabSz="624317"/>
              <a:t>8</a:t>
            </a:fld>
            <a:endParaRPr lang="en-US"/>
          </a:p>
        </p:txBody>
      </p:sp>
      <p:sp>
        <p:nvSpPr>
          <p:cNvPr id="3" name="Title 2">
            <a:extLst>
              <a:ext uri="{FF2B5EF4-FFF2-40B4-BE49-F238E27FC236}">
                <a16:creationId xmlns:a16="http://schemas.microsoft.com/office/drawing/2014/main" id="{41AA75E5-47A2-2ED0-F646-6A711F5E35D4}"/>
              </a:ext>
            </a:extLst>
          </p:cNvPr>
          <p:cNvSpPr>
            <a:spLocks noGrp="1"/>
          </p:cNvSpPr>
          <p:nvPr>
            <p:ph type="title"/>
          </p:nvPr>
        </p:nvSpPr>
        <p:spPr>
          <a:xfrm>
            <a:off x="4834473" y="363691"/>
            <a:ext cx="3547413" cy="426510"/>
          </a:xfrm>
        </p:spPr>
        <p:txBody>
          <a:bodyPr/>
          <a:lstStyle/>
          <a:p>
            <a:r>
              <a:rPr lang="en-US" sz="1887"/>
              <a:t>KNOW YOURSELF, PEERS, &amp; THE INDUSTRY</a:t>
            </a:r>
          </a:p>
        </p:txBody>
      </p:sp>
      <p:sp>
        <p:nvSpPr>
          <p:cNvPr id="4" name="TextBox 3">
            <a:extLst>
              <a:ext uri="{FF2B5EF4-FFF2-40B4-BE49-F238E27FC236}">
                <a16:creationId xmlns:a16="http://schemas.microsoft.com/office/drawing/2014/main" id="{C8F62AFF-7941-08B0-8765-711E94D7BEB5}"/>
              </a:ext>
            </a:extLst>
          </p:cNvPr>
          <p:cNvSpPr txBox="1"/>
          <p:nvPr/>
        </p:nvSpPr>
        <p:spPr>
          <a:xfrm>
            <a:off x="3852606" y="1266331"/>
            <a:ext cx="2150403" cy="527645"/>
          </a:xfrm>
          <a:prstGeom prst="rect">
            <a:avLst/>
          </a:prstGeom>
          <a:noFill/>
        </p:spPr>
        <p:txBody>
          <a:bodyPr wrap="square" rtlCol="0">
            <a:spAutoFit/>
          </a:bodyPr>
          <a:lstStyle/>
          <a:p>
            <a:pPr defTabSz="624317"/>
            <a:r>
              <a:rPr lang="en-US" sz="943">
                <a:solidFill>
                  <a:prstClr val="black"/>
                </a:solidFill>
                <a:latin typeface="Roboto" panose="02000000000000000000" pitchFamily="2" charset="0"/>
                <a:ea typeface="Roboto" panose="02000000000000000000" pitchFamily="2" charset="0"/>
                <a:cs typeface="Roboto" panose="02000000000000000000" pitchFamily="2" charset="0"/>
              </a:rPr>
              <a:t>What are the top 3 professional experiences that got you where you are today?</a:t>
            </a:r>
          </a:p>
        </p:txBody>
      </p:sp>
      <p:sp>
        <p:nvSpPr>
          <p:cNvPr id="5" name="Rectangle 4">
            <a:extLst>
              <a:ext uri="{FF2B5EF4-FFF2-40B4-BE49-F238E27FC236}">
                <a16:creationId xmlns:a16="http://schemas.microsoft.com/office/drawing/2014/main" id="{CF7DDB33-96D6-4184-5679-F5C552737179}"/>
              </a:ext>
            </a:extLst>
          </p:cNvPr>
          <p:cNvSpPr>
            <a:spLocks/>
          </p:cNvSpPr>
          <p:nvPr/>
        </p:nvSpPr>
        <p:spPr>
          <a:xfrm>
            <a:off x="3852605" y="1791517"/>
            <a:ext cx="2150403" cy="1698916"/>
          </a:xfrm>
          <a:prstGeom prst="rect">
            <a:avLst/>
          </a:prstGeom>
          <a:no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sp>
        <p:nvSpPr>
          <p:cNvPr id="6" name="TextBox 5">
            <a:extLst>
              <a:ext uri="{FF2B5EF4-FFF2-40B4-BE49-F238E27FC236}">
                <a16:creationId xmlns:a16="http://schemas.microsoft.com/office/drawing/2014/main" id="{5596E661-1EC2-8C9C-A346-3A72064256C7}"/>
              </a:ext>
            </a:extLst>
          </p:cNvPr>
          <p:cNvSpPr txBox="1"/>
          <p:nvPr/>
        </p:nvSpPr>
        <p:spPr>
          <a:xfrm>
            <a:off x="3852606" y="4161400"/>
            <a:ext cx="2150402" cy="527645"/>
          </a:xfrm>
          <a:prstGeom prst="rect">
            <a:avLst/>
          </a:prstGeom>
          <a:noFill/>
        </p:spPr>
        <p:txBody>
          <a:bodyPr wrap="square" rtlCol="0">
            <a:spAutoFit/>
          </a:bodyPr>
          <a:lstStyle/>
          <a:p>
            <a:pPr defTabSz="624317"/>
            <a:r>
              <a:rPr lang="en-US" sz="943">
                <a:solidFill>
                  <a:prstClr val="black"/>
                </a:solidFill>
                <a:latin typeface="Roboto" panose="02000000000000000000" pitchFamily="2" charset="0"/>
                <a:ea typeface="Roboto" panose="02000000000000000000" pitchFamily="2" charset="0"/>
                <a:cs typeface="Roboto" panose="02000000000000000000" pitchFamily="2" charset="0"/>
              </a:rPr>
              <a:t>Which of those experiences most contributes to your leadership or management style?</a:t>
            </a:r>
          </a:p>
        </p:txBody>
      </p:sp>
      <p:sp>
        <p:nvSpPr>
          <p:cNvPr id="7" name="Rectangle 6">
            <a:extLst>
              <a:ext uri="{FF2B5EF4-FFF2-40B4-BE49-F238E27FC236}">
                <a16:creationId xmlns:a16="http://schemas.microsoft.com/office/drawing/2014/main" id="{18D7EE5A-773F-BB79-70DE-2796ECA998F7}"/>
              </a:ext>
            </a:extLst>
          </p:cNvPr>
          <p:cNvSpPr>
            <a:spLocks/>
          </p:cNvSpPr>
          <p:nvPr/>
        </p:nvSpPr>
        <p:spPr>
          <a:xfrm>
            <a:off x="3852605" y="4688236"/>
            <a:ext cx="2150402" cy="1598477"/>
          </a:xfrm>
          <a:prstGeom prst="rect">
            <a:avLst/>
          </a:prstGeom>
          <a:no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sp>
        <p:nvSpPr>
          <p:cNvPr id="8" name="TextBox 7">
            <a:extLst>
              <a:ext uri="{FF2B5EF4-FFF2-40B4-BE49-F238E27FC236}">
                <a16:creationId xmlns:a16="http://schemas.microsoft.com/office/drawing/2014/main" id="{D73081AA-1035-BFEF-160B-BD336E9CE964}"/>
              </a:ext>
            </a:extLst>
          </p:cNvPr>
          <p:cNvSpPr txBox="1"/>
          <p:nvPr/>
        </p:nvSpPr>
        <p:spPr>
          <a:xfrm>
            <a:off x="6231485" y="1266331"/>
            <a:ext cx="2150402" cy="527645"/>
          </a:xfrm>
          <a:prstGeom prst="rect">
            <a:avLst/>
          </a:prstGeom>
          <a:noFill/>
        </p:spPr>
        <p:txBody>
          <a:bodyPr wrap="square" rtlCol="0">
            <a:spAutoFit/>
          </a:bodyPr>
          <a:lstStyle/>
          <a:p>
            <a:pPr defTabSz="624317"/>
            <a:r>
              <a:rPr lang="en-US" sz="943">
                <a:solidFill>
                  <a:prstClr val="black"/>
                </a:solidFill>
                <a:latin typeface="Roboto" panose="02000000000000000000" pitchFamily="2" charset="0"/>
                <a:ea typeface="Roboto" panose="02000000000000000000" pitchFamily="2" charset="0"/>
                <a:cs typeface="Roboto" panose="02000000000000000000" pitchFamily="2" charset="0"/>
              </a:rPr>
              <a:t>What experience(s) have created leadership traits you wish to change?</a:t>
            </a:r>
          </a:p>
        </p:txBody>
      </p:sp>
      <p:sp>
        <p:nvSpPr>
          <p:cNvPr id="9" name="Rectangle 8">
            <a:extLst>
              <a:ext uri="{FF2B5EF4-FFF2-40B4-BE49-F238E27FC236}">
                <a16:creationId xmlns:a16="http://schemas.microsoft.com/office/drawing/2014/main" id="{EA285AC0-C098-C910-4140-3ABAB2DB11C6}"/>
              </a:ext>
            </a:extLst>
          </p:cNvPr>
          <p:cNvSpPr>
            <a:spLocks/>
          </p:cNvSpPr>
          <p:nvPr/>
        </p:nvSpPr>
        <p:spPr>
          <a:xfrm>
            <a:off x="6231483" y="1791517"/>
            <a:ext cx="2150403" cy="1698916"/>
          </a:xfrm>
          <a:prstGeom prst="rect">
            <a:avLst/>
          </a:prstGeom>
          <a:no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sp>
        <p:nvSpPr>
          <p:cNvPr id="10" name="TextBox 9">
            <a:extLst>
              <a:ext uri="{FF2B5EF4-FFF2-40B4-BE49-F238E27FC236}">
                <a16:creationId xmlns:a16="http://schemas.microsoft.com/office/drawing/2014/main" id="{CEF851EA-6E7A-7B3C-8141-B8732D67734F}"/>
              </a:ext>
            </a:extLst>
          </p:cNvPr>
          <p:cNvSpPr txBox="1"/>
          <p:nvPr/>
        </p:nvSpPr>
        <p:spPr>
          <a:xfrm>
            <a:off x="6231484" y="4161400"/>
            <a:ext cx="2150401" cy="527645"/>
          </a:xfrm>
          <a:prstGeom prst="rect">
            <a:avLst/>
          </a:prstGeom>
          <a:noFill/>
        </p:spPr>
        <p:txBody>
          <a:bodyPr wrap="square" rtlCol="0">
            <a:spAutoFit/>
          </a:bodyPr>
          <a:lstStyle/>
          <a:p>
            <a:pPr defTabSz="624317"/>
            <a:r>
              <a:rPr lang="en-US" sz="943">
                <a:solidFill>
                  <a:prstClr val="black"/>
                </a:solidFill>
                <a:latin typeface="Roboto" panose="02000000000000000000" pitchFamily="2" charset="0"/>
                <a:ea typeface="Roboto" panose="02000000000000000000" pitchFamily="2" charset="0"/>
                <a:cs typeface="Roboto" panose="02000000000000000000" pitchFamily="2" charset="0"/>
              </a:rPr>
              <a:t>What are 1-2 key experiences you hope to have in the future which will propel you toward a long-term goal?</a:t>
            </a:r>
          </a:p>
        </p:txBody>
      </p:sp>
      <p:sp>
        <p:nvSpPr>
          <p:cNvPr id="11" name="Rectangle 10">
            <a:extLst>
              <a:ext uri="{FF2B5EF4-FFF2-40B4-BE49-F238E27FC236}">
                <a16:creationId xmlns:a16="http://schemas.microsoft.com/office/drawing/2014/main" id="{A09475AC-056A-0409-F11F-6695A0A944D1}"/>
              </a:ext>
            </a:extLst>
          </p:cNvPr>
          <p:cNvSpPr>
            <a:spLocks/>
          </p:cNvSpPr>
          <p:nvPr/>
        </p:nvSpPr>
        <p:spPr>
          <a:xfrm>
            <a:off x="6231484" y="4688236"/>
            <a:ext cx="2150402" cy="1598477"/>
          </a:xfrm>
          <a:prstGeom prst="rect">
            <a:avLst/>
          </a:prstGeom>
          <a:noFill/>
          <a:ln>
            <a:solidFill>
              <a:srgbClr val="1478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grpSp>
        <p:nvGrpSpPr>
          <p:cNvPr id="18" name="Group 17">
            <a:extLst>
              <a:ext uri="{FF2B5EF4-FFF2-40B4-BE49-F238E27FC236}">
                <a16:creationId xmlns:a16="http://schemas.microsoft.com/office/drawing/2014/main" id="{8EB7C79C-C628-9A68-B7A7-EEDB2E8DCAE6}"/>
              </a:ext>
            </a:extLst>
          </p:cNvPr>
          <p:cNvGrpSpPr/>
          <p:nvPr/>
        </p:nvGrpSpPr>
        <p:grpSpPr>
          <a:xfrm>
            <a:off x="5574644" y="3183423"/>
            <a:ext cx="1024319" cy="1014435"/>
            <a:chOff x="3571947" y="5299155"/>
            <a:chExt cx="840824" cy="832710"/>
          </a:xfrm>
        </p:grpSpPr>
        <p:sp>
          <p:nvSpPr>
            <p:cNvPr id="17" name="Oval 16">
              <a:extLst>
                <a:ext uri="{FF2B5EF4-FFF2-40B4-BE49-F238E27FC236}">
                  <a16:creationId xmlns:a16="http://schemas.microsoft.com/office/drawing/2014/main" id="{C3764E68-9DBB-367E-BF25-A6FBA002F9BB}"/>
                </a:ext>
              </a:extLst>
            </p:cNvPr>
            <p:cNvSpPr>
              <a:spLocks/>
            </p:cNvSpPr>
            <p:nvPr/>
          </p:nvSpPr>
          <p:spPr>
            <a:xfrm>
              <a:off x="3571947" y="5299155"/>
              <a:ext cx="840824" cy="832710"/>
            </a:xfrm>
            <a:prstGeom prst="ellipse">
              <a:avLst/>
            </a:prstGeom>
            <a:solidFill>
              <a:srgbClr val="C9DC5D"/>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24317"/>
              <a:endParaRPr lang="en-US" sz="1229">
                <a:solidFill>
                  <a:prstClr val="white"/>
                </a:solidFill>
                <a:latin typeface="Calibri" panose="020F0502020204030204"/>
              </a:endParaRPr>
            </a:p>
          </p:txBody>
        </p:sp>
        <p:pic>
          <p:nvPicPr>
            <p:cNvPr id="16" name="Graphic 15" descr="Connections with solid fill">
              <a:extLst>
                <a:ext uri="{FF2B5EF4-FFF2-40B4-BE49-F238E27FC236}">
                  <a16:creationId xmlns:a16="http://schemas.microsoft.com/office/drawing/2014/main" id="{C136A2B4-8D99-E0A1-6E54-EC6D9356A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5444" y="5354491"/>
              <a:ext cx="739627" cy="739627"/>
            </a:xfrm>
            <a:prstGeom prst="rect">
              <a:avLst/>
            </a:prstGeom>
          </p:spPr>
        </p:pic>
      </p:grpSp>
    </p:spTree>
    <p:extLst>
      <p:ext uri="{BB962C8B-B14F-4D97-AF65-F5344CB8AC3E}">
        <p14:creationId xmlns:p14="http://schemas.microsoft.com/office/powerpoint/2010/main" val="4021383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quare with tape on it&#10;&#10;Description automatically generated">
            <a:extLst>
              <a:ext uri="{FF2B5EF4-FFF2-40B4-BE49-F238E27FC236}">
                <a16:creationId xmlns:a16="http://schemas.microsoft.com/office/drawing/2014/main" id="{0C94CD64-313E-6E0D-4143-0214326648FD}"/>
              </a:ext>
            </a:extLst>
          </p:cNvPr>
          <p:cNvPicPr>
            <a:picLocks noChangeAspect="1"/>
          </p:cNvPicPr>
          <p:nvPr/>
        </p:nvPicPr>
        <p:blipFill rotWithShape="1">
          <a:blip r:embed="rId4"/>
          <a:srcRect l="16796" t="18430" r="24728" b="17549"/>
          <a:stretch/>
        </p:blipFill>
        <p:spPr>
          <a:xfrm rot="20893273">
            <a:off x="395558" y="1477589"/>
            <a:ext cx="3908011" cy="4278609"/>
          </a:xfrm>
          <a:prstGeom prst="rect">
            <a:avLst/>
          </a:prstGeom>
        </p:spPr>
      </p:pic>
      <p:sp>
        <p:nvSpPr>
          <p:cNvPr id="2" name="Rectangle 2">
            <a:extLst>
              <a:ext uri="{FF2B5EF4-FFF2-40B4-BE49-F238E27FC236}">
                <a16:creationId xmlns:a16="http://schemas.microsoft.com/office/drawing/2014/main" id="{03F709F9-DB17-F6FF-8113-23174E8B3BD0}"/>
              </a:ext>
            </a:extLst>
          </p:cNvPr>
          <p:cNvSpPr>
            <a:spLocks noChangeArrowheads="1"/>
          </p:cNvSpPr>
          <p:nvPr/>
        </p:nvSpPr>
        <p:spPr bwMode="auto">
          <a:xfrm>
            <a:off x="2719709" y="778354"/>
            <a:ext cx="821602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800" b="1" i="0" u="none" strike="noStrike" cap="none" normalizeH="0" baseline="0" dirty="0">
                <a:ln>
                  <a:noFill/>
                </a:ln>
                <a:solidFill>
                  <a:srgbClr val="00677F"/>
                </a:solidFill>
                <a:effectLst/>
                <a:latin typeface="Yrsa" panose="02020503060400000000" pitchFamily="18" charset="77"/>
                <a:ea typeface="Calibri" panose="020F0502020204030204" pitchFamily="34" charset="0"/>
                <a:cs typeface="Times New Roman" panose="02020603050405020304" pitchFamily="18" charset="0"/>
              </a:rPr>
              <a:t>PADLET BRAINSTORM</a:t>
            </a:r>
            <a:endParaRPr kumimoji="0" lang="en-GB" altLang="en-US" sz="4400" b="0" i="0" u="none" strike="noStrike" cap="none" normalizeH="0" baseline="0" dirty="0">
              <a:ln>
                <a:noFill/>
              </a:ln>
              <a:solidFill>
                <a:schemeClr val="tx1"/>
              </a:solidFill>
              <a:effectLst/>
              <a:latin typeface="Yrsa" panose="02020503060400000000" pitchFamily="18" charset="77"/>
            </a:endParaRPr>
          </a:p>
        </p:txBody>
      </p:sp>
      <p:sp>
        <p:nvSpPr>
          <p:cNvPr id="10" name="Oval 9">
            <a:extLst>
              <a:ext uri="{FF2B5EF4-FFF2-40B4-BE49-F238E27FC236}">
                <a16:creationId xmlns:a16="http://schemas.microsoft.com/office/drawing/2014/main" id="{D258D230-CE18-936A-9069-691C481F0EC7}"/>
              </a:ext>
            </a:extLst>
          </p:cNvPr>
          <p:cNvSpPr/>
          <p:nvPr/>
        </p:nvSpPr>
        <p:spPr>
          <a:xfrm>
            <a:off x="117036" y="4395259"/>
            <a:ext cx="2299449" cy="2294142"/>
          </a:xfrm>
          <a:prstGeom prst="ellipse">
            <a:avLst/>
          </a:prstGeom>
          <a:solidFill>
            <a:srgbClr val="00677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cs typeface="Calibri"/>
            </a:endParaRPr>
          </a:p>
        </p:txBody>
      </p:sp>
      <p:pic>
        <p:nvPicPr>
          <p:cNvPr id="6" name="Picture 5" descr="A blue square with tape on it&#10;&#10;Description automatically generated">
            <a:extLst>
              <a:ext uri="{FF2B5EF4-FFF2-40B4-BE49-F238E27FC236}">
                <a16:creationId xmlns:a16="http://schemas.microsoft.com/office/drawing/2014/main" id="{A013400E-819B-C088-8B12-987694F4D89C}"/>
              </a:ext>
            </a:extLst>
          </p:cNvPr>
          <p:cNvPicPr>
            <a:picLocks noChangeAspect="1"/>
          </p:cNvPicPr>
          <p:nvPr/>
        </p:nvPicPr>
        <p:blipFill rotWithShape="1">
          <a:blip r:embed="rId4">
            <a:duotone>
              <a:schemeClr val="accent6">
                <a:shade val="45000"/>
                <a:satMod val="135000"/>
              </a:schemeClr>
              <a:prstClr val="white"/>
            </a:duotone>
          </a:blip>
          <a:srcRect l="16796" t="18430" r="24728" b="17549"/>
          <a:stretch/>
        </p:blipFill>
        <p:spPr>
          <a:xfrm>
            <a:off x="4141994" y="2100957"/>
            <a:ext cx="3908011" cy="4278609"/>
          </a:xfrm>
          <a:prstGeom prst="rect">
            <a:avLst/>
          </a:prstGeom>
        </p:spPr>
      </p:pic>
      <p:pic>
        <p:nvPicPr>
          <p:cNvPr id="7" name="Picture 6" descr="A blue square with tape on it&#10;&#10;Description automatically generated">
            <a:extLst>
              <a:ext uri="{FF2B5EF4-FFF2-40B4-BE49-F238E27FC236}">
                <a16:creationId xmlns:a16="http://schemas.microsoft.com/office/drawing/2014/main" id="{B7E59FDC-6817-B007-14FA-144E90799135}"/>
              </a:ext>
            </a:extLst>
          </p:cNvPr>
          <p:cNvPicPr>
            <a:picLocks noChangeAspect="1"/>
          </p:cNvPicPr>
          <p:nvPr/>
        </p:nvPicPr>
        <p:blipFill rotWithShape="1">
          <a:blip r:embed="rId4">
            <a:duotone>
              <a:schemeClr val="accent4">
                <a:shade val="45000"/>
                <a:satMod val="135000"/>
              </a:schemeClr>
              <a:prstClr val="white"/>
            </a:duotone>
          </a:blip>
          <a:srcRect l="16796" t="18430" r="24728" b="17549"/>
          <a:stretch/>
        </p:blipFill>
        <p:spPr>
          <a:xfrm rot="20779057">
            <a:off x="7929231" y="1525248"/>
            <a:ext cx="3908011" cy="4278609"/>
          </a:xfrm>
          <a:prstGeom prst="rect">
            <a:avLst/>
          </a:prstGeom>
        </p:spPr>
      </p:pic>
      <p:sp>
        <p:nvSpPr>
          <p:cNvPr id="4" name="TextBox 3">
            <a:extLst>
              <a:ext uri="{FF2B5EF4-FFF2-40B4-BE49-F238E27FC236}">
                <a16:creationId xmlns:a16="http://schemas.microsoft.com/office/drawing/2014/main" id="{D278ACC9-36CF-16E6-5B9C-C253A5CED8E4}"/>
              </a:ext>
            </a:extLst>
          </p:cNvPr>
          <p:cNvSpPr txBox="1"/>
          <p:nvPr/>
        </p:nvSpPr>
        <p:spPr>
          <a:xfrm>
            <a:off x="2719709" y="1477768"/>
            <a:ext cx="8897828" cy="369332"/>
          </a:xfrm>
          <a:prstGeom prst="rect">
            <a:avLst/>
          </a:prstGeom>
          <a:noFill/>
        </p:spPr>
        <p:txBody>
          <a:bodyPr wrap="square">
            <a:spAutoFit/>
          </a:bodyPr>
          <a:lstStyle/>
          <a:p>
            <a:r>
              <a:rPr lang="en-US" sz="1800" dirty="0">
                <a:solidFill>
                  <a:srgbClr val="63A70A"/>
                </a:solidFill>
                <a:effectLst/>
                <a:latin typeface="Roboto" panose="02000000000000000000" pitchFamily="2" charset="0"/>
                <a:ea typeface="Roboto" panose="02000000000000000000" pitchFamily="2" charset="0"/>
                <a:cs typeface="Roboto" panose="02000000000000000000" pitchFamily="2" charset="0"/>
              </a:rPr>
              <a:t>Work in table groups to add thoughts in the virtual space.</a:t>
            </a:r>
            <a:endParaRPr lang="en-US" dirty="0">
              <a:solidFill>
                <a:srgbClr val="63A70A"/>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23250C0F-9060-D7EF-0245-A8FEB705D036}"/>
              </a:ext>
            </a:extLst>
          </p:cNvPr>
          <p:cNvSpPr txBox="1"/>
          <p:nvPr/>
        </p:nvSpPr>
        <p:spPr>
          <a:xfrm rot="21258556">
            <a:off x="1016446" y="2514346"/>
            <a:ext cx="2666232" cy="1631216"/>
          </a:xfrm>
          <a:prstGeom prst="rect">
            <a:avLst/>
          </a:prstGeom>
          <a:noFill/>
        </p:spPr>
        <p:txBody>
          <a:bodyPr wrap="square">
            <a:spAutoFit/>
          </a:bodyPr>
          <a:lstStyle/>
          <a:p>
            <a:pPr marR="0" lvl="0" algn="ctr" fontAlgn="base">
              <a:spcBef>
                <a:spcPts val="0"/>
              </a:spcBef>
              <a:spcAft>
                <a:spcPts val="0"/>
              </a:spcAft>
            </a:pPr>
            <a:r>
              <a:rPr lang="en-US" sz="2000" b="1" dirty="0">
                <a:solidFill>
                  <a:srgbClr val="00677F"/>
                </a:solidFill>
                <a:effectLst/>
                <a:latin typeface="Roboto" panose="02000000000000000000" pitchFamily="2" charset="0"/>
                <a:ea typeface="Times New Roman" panose="02020603050405020304" pitchFamily="18" charset="0"/>
                <a:cs typeface="Open Sans ExtraBold" pitchFamily="2" charset="0"/>
              </a:rPr>
              <a:t>If you don’t know the goals of your colleague, how can you get to know them more intentionally? </a:t>
            </a:r>
            <a:endParaRPr lang="en-US" sz="2400" b="1" dirty="0">
              <a:solidFill>
                <a:srgbClr val="00677F"/>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A1AB44B4-FB72-41BD-A74C-9B56DAFA7072}"/>
              </a:ext>
            </a:extLst>
          </p:cNvPr>
          <p:cNvSpPr txBox="1"/>
          <p:nvPr/>
        </p:nvSpPr>
        <p:spPr>
          <a:xfrm rot="312647">
            <a:off x="4824696" y="3883855"/>
            <a:ext cx="2666232" cy="1015663"/>
          </a:xfrm>
          <a:prstGeom prst="rect">
            <a:avLst/>
          </a:prstGeom>
          <a:noFill/>
        </p:spPr>
        <p:txBody>
          <a:bodyPr wrap="square">
            <a:spAutoFit/>
          </a:bodyPr>
          <a:lstStyle/>
          <a:p>
            <a:pPr marR="0" lvl="0" algn="ctr" fontAlgn="base">
              <a:spcBef>
                <a:spcPts val="0"/>
              </a:spcBef>
              <a:spcAft>
                <a:spcPts val="0"/>
              </a:spcAft>
            </a:pPr>
            <a:r>
              <a:rPr lang="en-US" sz="2000" b="1" dirty="0">
                <a:solidFill>
                  <a:srgbClr val="00677F"/>
                </a:solidFill>
                <a:effectLst/>
                <a:latin typeface="Roboto" panose="02000000000000000000" pitchFamily="2" charset="0"/>
                <a:ea typeface="Times New Roman" panose="02020603050405020304" pitchFamily="18" charset="0"/>
                <a:cs typeface="Open Sans ExtraBold" pitchFamily="2" charset="0"/>
              </a:rPr>
              <a:t>How can the workplace support mental health? </a:t>
            </a:r>
            <a:endParaRPr lang="en-US" sz="2400" b="1" dirty="0">
              <a:solidFill>
                <a:srgbClr val="00677F"/>
              </a:solidFill>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CEB908A6-8C7E-4A07-278F-C3CE24A63C99}"/>
              </a:ext>
            </a:extLst>
          </p:cNvPr>
          <p:cNvSpPr txBox="1"/>
          <p:nvPr/>
        </p:nvSpPr>
        <p:spPr>
          <a:xfrm rot="21053692">
            <a:off x="8632514" y="3219898"/>
            <a:ext cx="2666232" cy="1323439"/>
          </a:xfrm>
          <a:prstGeom prst="rect">
            <a:avLst/>
          </a:prstGeom>
          <a:noFill/>
        </p:spPr>
        <p:txBody>
          <a:bodyPr wrap="square">
            <a:spAutoFit/>
          </a:bodyPr>
          <a:lstStyle/>
          <a:p>
            <a:pPr marR="0" lvl="0" algn="ctr" fontAlgn="base">
              <a:spcBef>
                <a:spcPts val="0"/>
              </a:spcBef>
              <a:spcAft>
                <a:spcPts val="0"/>
              </a:spcAft>
            </a:pPr>
            <a:r>
              <a:rPr lang="en-US" sz="2000" b="1" dirty="0">
                <a:solidFill>
                  <a:srgbClr val="00677F"/>
                </a:solidFill>
                <a:effectLst/>
                <a:latin typeface="Roboto" panose="02000000000000000000" pitchFamily="2" charset="0"/>
                <a:ea typeface="Times New Roman" panose="02020603050405020304" pitchFamily="18" charset="0"/>
                <a:cs typeface="Open Sans ExtraBold" pitchFamily="2" charset="0"/>
              </a:rPr>
              <a:t>What can leaders and managers do to help “fill employees’ buckets”? </a:t>
            </a:r>
            <a:endParaRPr lang="en-US" sz="2400" b="1" dirty="0">
              <a:solidFill>
                <a:srgbClr val="00677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429773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AE3A6278726F4FB6E03FFCD954CD3F" ma:contentTypeVersion="20" ma:contentTypeDescription="Create a new document." ma:contentTypeScope="" ma:versionID="522acf4542fee1d7212ac493af49b543">
  <xsd:schema xmlns:xsd="http://www.w3.org/2001/XMLSchema" xmlns:xs="http://www.w3.org/2001/XMLSchema" xmlns:p="http://schemas.microsoft.com/office/2006/metadata/properties" xmlns:ns1="http://schemas.microsoft.com/sharepoint/v3" xmlns:ns2="30451555-c52e-41e7-951f-95941041765f" xmlns:ns3="a58d044e-081a-4ad3-aa65-47d79dd05137" targetNamespace="http://schemas.microsoft.com/office/2006/metadata/properties" ma:root="true" ma:fieldsID="efa28df5dcab59b6a59c250e3e86c043" ns1:_="" ns2:_="" ns3:_="">
    <xsd:import namespace="http://schemas.microsoft.com/sharepoint/v3"/>
    <xsd:import namespace="30451555-c52e-41e7-951f-95941041765f"/>
    <xsd:import namespace="a58d044e-081a-4ad3-aa65-47d79dd0513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451555-c52e-41e7-951f-9594104176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5e4c06d-933f-4a7b-80f6-d9cbe1d2fa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8d044e-081a-4ad3-aa65-47d79dd0513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bbe9cd1b-3047-4d12-b9dd-2bb3b3558e67}" ma:internalName="TaxCatchAll" ma:showField="CatchAllData" ma:web="a58d044e-081a-4ad3-aa65-47d79dd05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356195-5AE7-4192-953A-E4E9D82819CD}">
  <ds:schemaRefs>
    <ds:schemaRef ds:uri="http://schemas.microsoft.com/sharepoint/v3/contenttype/forms"/>
  </ds:schemaRefs>
</ds:datastoreItem>
</file>

<file path=customXml/itemProps2.xml><?xml version="1.0" encoding="utf-8"?>
<ds:datastoreItem xmlns:ds="http://schemas.openxmlformats.org/officeDocument/2006/customXml" ds:itemID="{0A49D8ED-2155-4880-A4F9-93385E51D592}"/>
</file>

<file path=docProps/app.xml><?xml version="1.0" encoding="utf-8"?>
<Properties xmlns="http://schemas.openxmlformats.org/officeDocument/2006/extended-properties" xmlns:vt="http://schemas.openxmlformats.org/officeDocument/2006/docPropsVTypes">
  <TotalTime>35</TotalTime>
  <Words>1894</Words>
  <Application>Microsoft Office PowerPoint</Application>
  <PresentationFormat>Widescreen</PresentationFormat>
  <Paragraphs>240</Paragraphs>
  <Slides>33</Slides>
  <Notes>24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33</vt:i4>
      </vt:variant>
    </vt:vector>
  </HeadingPairs>
  <TitlesOfParts>
    <vt:vector size="48" baseType="lpstr">
      <vt:lpstr>Arial</vt:lpstr>
      <vt:lpstr>Avenir Next LT Pro Light</vt:lpstr>
      <vt:lpstr>Calibri</vt:lpstr>
      <vt:lpstr>Calibri Light</vt:lpstr>
      <vt:lpstr>Open Sans</vt:lpstr>
      <vt:lpstr>Open Sans ExtraBold</vt:lpstr>
      <vt:lpstr>Roboto</vt:lpstr>
      <vt:lpstr>Roboto Black</vt:lpstr>
      <vt:lpstr>Rockwell Nova Light</vt:lpstr>
      <vt:lpstr>Times New Roman</vt:lpstr>
      <vt:lpstr>Wingdings</vt:lpstr>
      <vt:lpstr>Yrsa</vt:lpstr>
      <vt:lpstr>Office Theme</vt:lpstr>
      <vt:lpstr>Custom Design</vt:lpstr>
      <vt:lpstr>LeafVTI</vt:lpstr>
      <vt:lpstr>PowerPoint Presentation</vt:lpstr>
      <vt:lpstr>PowerPoint Presentation</vt:lpstr>
      <vt:lpstr>Rock, Paper, Scissors!</vt:lpstr>
      <vt:lpstr>Different Leaders</vt:lpstr>
      <vt:lpstr>DIFFERENT LEADERS</vt:lpstr>
      <vt:lpstr>Self</vt:lpstr>
      <vt:lpstr>PowerPoint Presentation</vt:lpstr>
      <vt:lpstr>KNOW YOURSELF, PEERS, &amp; THE INDUSTRY</vt:lpstr>
      <vt:lpstr>PowerPoint Presentation</vt:lpstr>
      <vt:lpstr>Career, Community, &amp; Cause </vt:lpstr>
      <vt:lpstr>THE SOCIAL SIDE OF RECOGNITION &amp; REGULATION</vt:lpstr>
      <vt:lpstr>PowerPoint Presentation</vt:lpstr>
      <vt:lpstr>EFFECTIVE 1-1 CONVERSATIONS</vt:lpstr>
      <vt:lpstr>PowerPoint Presentation</vt:lpstr>
      <vt:lpstr>PowerPoint Presentation</vt:lpstr>
      <vt:lpstr>THE COACHING HABIT </vt:lpstr>
      <vt:lpstr>PowerPoint Presentation</vt:lpstr>
      <vt:lpstr>PowerPoint Presentation</vt:lpstr>
      <vt:lpstr>After the Meeting</vt:lpstr>
      <vt:lpstr>PowerPoint Presentation</vt:lpstr>
      <vt:lpstr>Problem Solving with our Strengths</vt:lpstr>
      <vt:lpstr>PowerPoint Presentation</vt:lpstr>
      <vt:lpstr>Session Review </vt:lpstr>
      <vt:lpstr>BUILDING YOUR PROFESSIONAL LIBRARY</vt:lpstr>
      <vt:lpstr>Vietnamese Zodiac</vt:lpstr>
      <vt:lpstr>PowerPoint Presentation</vt:lpstr>
      <vt:lpstr>Communication Strategies</vt:lpstr>
      <vt:lpstr>What type of communication?</vt:lpstr>
      <vt:lpstr>Synchronous Communication</vt:lpstr>
      <vt:lpstr>Asynchronous Communication</vt:lpstr>
      <vt:lpstr>PowerPoint Presentation</vt:lpstr>
      <vt:lpstr>Determining if a meeting is needed:</vt:lpstr>
      <vt:lpstr>Be intentional about the structure: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Loughridge</dc:creator>
  <cp:lastModifiedBy>Harriet Wegmeyer</cp:lastModifiedBy>
  <cp:revision>22</cp:revision>
  <dcterms:created xsi:type="dcterms:W3CDTF">2023-12-15T23:37:17Z</dcterms:created>
  <dcterms:modified xsi:type="dcterms:W3CDTF">2024-01-17T05:13:22Z</dcterms:modified>
</cp:coreProperties>
</file>