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AE_792CE7FD.xml" ContentType="application/vnd.ms-powerpoint.comments+xml"/>
  <Override PartName="/ppt/notesSlides/notesSlide3.xml" ContentType="application/vnd.openxmlformats-officedocument.presentationml.notesSlide+xml"/>
  <Override PartName="/ppt/comments/modernComment_1A4_D15D7947.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343" r:id="rId5"/>
    <p:sldId id="430" r:id="rId6"/>
    <p:sldId id="420" r:id="rId7"/>
    <p:sldId id="344" r:id="rId8"/>
    <p:sldId id="421" r:id="rId9"/>
    <p:sldId id="345" r:id="rId10"/>
    <p:sldId id="346" r:id="rId11"/>
    <p:sldId id="347" r:id="rId12"/>
    <p:sldId id="425" r:id="rId13"/>
    <p:sldId id="348" r:id="rId14"/>
    <p:sldId id="34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EFDD76-4BA8-A326-006A-1C6F2E67431F}" name="Amanda Fuller" initials="AF" userId="S::afuller@vivayic.com::f8653e58-844e-4398-9f7e-53b2c915258a" providerId="AD"/>
  <p188:author id="{F53F6DB1-409C-E3D1-D914-DAD8191801DE}" name="Lauren Millang" initials="LM" userId="QJ/LZTtrugZrugnJGUo/TUleAxkDapYKvTJKD1jZa98="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654"/>
  </p:normalViewPr>
  <p:slideViewPr>
    <p:cSldViewPr snapToGrid="0">
      <p:cViewPr varScale="1">
        <p:scale>
          <a:sx n="75" d="100"/>
          <a:sy n="75" d="100"/>
        </p:scale>
        <p:origin x="56" y="7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omments/modernComment_1A4_D15D7947.xml><?xml version="1.0" encoding="utf-8"?>
<p188:cmLst xmlns:a="http://schemas.openxmlformats.org/drawingml/2006/main" xmlns:r="http://schemas.openxmlformats.org/officeDocument/2006/relationships" xmlns:p188="http://schemas.microsoft.com/office/powerpoint/2018/8/main">
  <p188:cm id="{F31B0071-92F2-3D4E-A67B-3CF3BE91040F}" authorId="{60EFDD76-4BA8-A326-006A-1C6F2E67431F}" created="2023-11-07T20:48:09.240">
    <ac:deMkLst xmlns:ac="http://schemas.microsoft.com/office/drawing/2013/main/command">
      <pc:docMk xmlns:pc="http://schemas.microsoft.com/office/powerpoint/2013/main/command"/>
      <pc:sldMk xmlns:pc="http://schemas.microsoft.com/office/powerpoint/2013/main/command" cId="3512564039" sldId="420"/>
      <ac:picMk id="5" creationId="{55B14558-9112-66D7-5F87-A3A4CDC49564}"/>
    </ac:deMkLst>
    <p188:txBody>
      <a:bodyPr/>
      <a:lstStyle/>
      <a:p>
        <a:r>
          <a:rPr lang="en-US"/>
          <a:t>Facilitator: Add QR code to your Word Cloud platform of choice.</a:t>
        </a:r>
      </a:p>
    </p188:txBody>
  </p188:cm>
</p188:cmLst>
</file>

<file path=ppt/comments/modernComment_1AE_792CE7FD.xml><?xml version="1.0" encoding="utf-8"?>
<p188:cmLst xmlns:a="http://schemas.openxmlformats.org/drawingml/2006/main" xmlns:r="http://schemas.openxmlformats.org/officeDocument/2006/relationships" xmlns:p188="http://schemas.microsoft.com/office/powerpoint/2018/8/main">
  <p188:cm id="{A6EE2306-B492-48B5-A67A-6D5AE48B623A}" authorId="{F53F6DB1-409C-E3D1-D914-DAD8191801DE}" created="2023-12-12T17:18:35.079">
    <ac:deMkLst xmlns:ac="http://schemas.microsoft.com/office/drawing/2013/main/command">
      <pc:docMk xmlns:pc="http://schemas.microsoft.com/office/powerpoint/2013/main/command"/>
      <pc:sldMk xmlns:pc="http://schemas.microsoft.com/office/powerpoint/2013/main/command" cId="2032986109" sldId="430"/>
      <ac:spMk id="11" creationId="{094B3B07-02FE-65BF-ED14-8F13C99D5A89}"/>
    </ac:deMkLst>
    <p188:txBody>
      <a:bodyPr/>
      <a:lstStyle/>
      <a:p>
        <a:r>
          <a:rPr lang="en-US"/>
          <a:t>TFI: You may need to adjust these expectations based on details that we do not know yet. Restroom location, where drinks are at, any other participant expectations can be added to this slide.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63786E-3B12-F146-8A9E-5E32DFE5672F}"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58EA2E-B72C-BD4F-83D4-65AF27807064}" type="slidenum">
              <a:rPr lang="en-US" smtClean="0"/>
              <a:t>‹#›</a:t>
            </a:fld>
            <a:endParaRPr lang="en-US"/>
          </a:p>
        </p:txBody>
      </p:sp>
    </p:spTree>
    <p:extLst>
      <p:ext uri="{BB962C8B-B14F-4D97-AF65-F5344CB8AC3E}">
        <p14:creationId xmlns:p14="http://schemas.microsoft.com/office/powerpoint/2010/main" val="3575799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a:t>
            </a:fld>
            <a:endParaRPr lang="en-US"/>
          </a:p>
        </p:txBody>
      </p:sp>
    </p:spTree>
    <p:extLst>
      <p:ext uri="{BB962C8B-B14F-4D97-AF65-F5344CB8AC3E}">
        <p14:creationId xmlns:p14="http://schemas.microsoft.com/office/powerpoint/2010/main" val="2274458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11</a:t>
            </a:fld>
            <a:endParaRPr lang="en-US"/>
          </a:p>
        </p:txBody>
      </p:sp>
    </p:spTree>
    <p:extLst>
      <p:ext uri="{BB962C8B-B14F-4D97-AF65-F5344CB8AC3E}">
        <p14:creationId xmlns:p14="http://schemas.microsoft.com/office/powerpoint/2010/main" val="840363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2</a:t>
            </a:fld>
            <a:endParaRPr lang="en-US"/>
          </a:p>
        </p:txBody>
      </p:sp>
    </p:spTree>
    <p:extLst>
      <p:ext uri="{BB962C8B-B14F-4D97-AF65-F5344CB8AC3E}">
        <p14:creationId xmlns:p14="http://schemas.microsoft.com/office/powerpoint/2010/main" val="891671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3</a:t>
            </a:fld>
            <a:endParaRPr lang="en-US"/>
          </a:p>
        </p:txBody>
      </p:sp>
    </p:spTree>
    <p:extLst>
      <p:ext uri="{BB962C8B-B14F-4D97-AF65-F5344CB8AC3E}">
        <p14:creationId xmlns:p14="http://schemas.microsoft.com/office/powerpoint/2010/main" val="2961605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4</a:t>
            </a:fld>
            <a:endParaRPr lang="en-US"/>
          </a:p>
        </p:txBody>
      </p:sp>
    </p:spTree>
    <p:extLst>
      <p:ext uri="{BB962C8B-B14F-4D97-AF65-F5344CB8AC3E}">
        <p14:creationId xmlns:p14="http://schemas.microsoft.com/office/powerpoint/2010/main" val="2785449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5</a:t>
            </a:fld>
            <a:endParaRPr lang="en-US"/>
          </a:p>
        </p:txBody>
      </p:sp>
    </p:spTree>
    <p:extLst>
      <p:ext uri="{BB962C8B-B14F-4D97-AF65-F5344CB8AC3E}">
        <p14:creationId xmlns:p14="http://schemas.microsoft.com/office/powerpoint/2010/main" val="1017038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6</a:t>
            </a:fld>
            <a:endParaRPr lang="en-US"/>
          </a:p>
        </p:txBody>
      </p:sp>
    </p:spTree>
    <p:extLst>
      <p:ext uri="{BB962C8B-B14F-4D97-AF65-F5344CB8AC3E}">
        <p14:creationId xmlns:p14="http://schemas.microsoft.com/office/powerpoint/2010/main" val="3208153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7</a:t>
            </a:fld>
            <a:endParaRPr lang="en-US"/>
          </a:p>
        </p:txBody>
      </p:sp>
    </p:spTree>
    <p:extLst>
      <p:ext uri="{BB962C8B-B14F-4D97-AF65-F5344CB8AC3E}">
        <p14:creationId xmlns:p14="http://schemas.microsoft.com/office/powerpoint/2010/main" val="4226779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8</a:t>
            </a:fld>
            <a:endParaRPr lang="en-US"/>
          </a:p>
        </p:txBody>
      </p:sp>
    </p:spTree>
    <p:extLst>
      <p:ext uri="{BB962C8B-B14F-4D97-AF65-F5344CB8AC3E}">
        <p14:creationId xmlns:p14="http://schemas.microsoft.com/office/powerpoint/2010/main" val="1324145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10</a:t>
            </a:fld>
            <a:endParaRPr lang="en-US"/>
          </a:p>
        </p:txBody>
      </p:sp>
    </p:spTree>
    <p:extLst>
      <p:ext uri="{BB962C8B-B14F-4D97-AF65-F5344CB8AC3E}">
        <p14:creationId xmlns:p14="http://schemas.microsoft.com/office/powerpoint/2010/main" val="2744940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4D1C2-1BA1-E377-567D-40C74FC3B0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36CBBA-8E09-63D3-9727-1CD06FBD6E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EFAD3D-43C8-A26A-6A0C-C47368C9A1A8}"/>
              </a:ext>
            </a:extLst>
          </p:cNvPr>
          <p:cNvSpPr>
            <a:spLocks noGrp="1"/>
          </p:cNvSpPr>
          <p:nvPr>
            <p:ph type="dt" sz="half" idx="10"/>
          </p:nvPr>
        </p:nvSpPr>
        <p:spPr/>
        <p:txBody>
          <a:bodyPr/>
          <a:lstStyle/>
          <a:p>
            <a:fld id="{86525CAD-7B1B-3745-A0B9-5F638FFA738C}" type="datetimeFigureOut">
              <a:rPr lang="en-US" smtClean="0"/>
              <a:t>1/15/2024</a:t>
            </a:fld>
            <a:endParaRPr lang="en-US"/>
          </a:p>
        </p:txBody>
      </p:sp>
      <p:sp>
        <p:nvSpPr>
          <p:cNvPr id="5" name="Footer Placeholder 4">
            <a:extLst>
              <a:ext uri="{FF2B5EF4-FFF2-40B4-BE49-F238E27FC236}">
                <a16:creationId xmlns:a16="http://schemas.microsoft.com/office/drawing/2014/main" id="{099D60D2-8203-A0DE-E32D-E7F7AEFDE4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E0681E-8FFF-D353-186B-D6547EC6A61D}"/>
              </a:ext>
            </a:extLst>
          </p:cNvPr>
          <p:cNvSpPr>
            <a:spLocks noGrp="1"/>
          </p:cNvSpPr>
          <p:nvPr>
            <p:ph type="sldNum" sz="quarter" idx="12"/>
          </p:nvPr>
        </p:nvSpPr>
        <p:spPr/>
        <p:txBody>
          <a:bodyPr/>
          <a:lstStyle/>
          <a:p>
            <a:fld id="{956DA1B4-AAD3-B045-A644-7D398F9620FF}" type="slidenum">
              <a:rPr lang="en-US" smtClean="0"/>
              <a:t>‹#›</a:t>
            </a:fld>
            <a:endParaRPr lang="en-US"/>
          </a:p>
        </p:txBody>
      </p:sp>
    </p:spTree>
    <p:extLst>
      <p:ext uri="{BB962C8B-B14F-4D97-AF65-F5344CB8AC3E}">
        <p14:creationId xmlns:p14="http://schemas.microsoft.com/office/powerpoint/2010/main" val="1074286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0851D-E611-278F-70C2-BAF99F7D39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F69AC5-397F-7B18-D306-78346536C6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38A41-1FF2-7D06-F255-A05BB4D43392}"/>
              </a:ext>
            </a:extLst>
          </p:cNvPr>
          <p:cNvSpPr>
            <a:spLocks noGrp="1"/>
          </p:cNvSpPr>
          <p:nvPr>
            <p:ph type="dt" sz="half" idx="10"/>
          </p:nvPr>
        </p:nvSpPr>
        <p:spPr/>
        <p:txBody>
          <a:bodyPr/>
          <a:lstStyle/>
          <a:p>
            <a:fld id="{86525CAD-7B1B-3745-A0B9-5F638FFA738C}" type="datetimeFigureOut">
              <a:rPr lang="en-US" smtClean="0"/>
              <a:t>1/15/2024</a:t>
            </a:fld>
            <a:endParaRPr lang="en-US"/>
          </a:p>
        </p:txBody>
      </p:sp>
      <p:sp>
        <p:nvSpPr>
          <p:cNvPr id="5" name="Footer Placeholder 4">
            <a:extLst>
              <a:ext uri="{FF2B5EF4-FFF2-40B4-BE49-F238E27FC236}">
                <a16:creationId xmlns:a16="http://schemas.microsoft.com/office/drawing/2014/main" id="{C8F64BF2-A0EE-1E6C-31C9-4326C9A3A4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38E9A5-1E1A-D2E2-7456-0A8A5AD39E8F}"/>
              </a:ext>
            </a:extLst>
          </p:cNvPr>
          <p:cNvSpPr>
            <a:spLocks noGrp="1"/>
          </p:cNvSpPr>
          <p:nvPr>
            <p:ph type="sldNum" sz="quarter" idx="12"/>
          </p:nvPr>
        </p:nvSpPr>
        <p:spPr/>
        <p:txBody>
          <a:bodyPr/>
          <a:lstStyle/>
          <a:p>
            <a:fld id="{956DA1B4-AAD3-B045-A644-7D398F9620FF}" type="slidenum">
              <a:rPr lang="en-US" smtClean="0"/>
              <a:t>‹#›</a:t>
            </a:fld>
            <a:endParaRPr lang="en-US"/>
          </a:p>
        </p:txBody>
      </p:sp>
    </p:spTree>
    <p:extLst>
      <p:ext uri="{BB962C8B-B14F-4D97-AF65-F5344CB8AC3E}">
        <p14:creationId xmlns:p14="http://schemas.microsoft.com/office/powerpoint/2010/main" val="3436327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C52425-C3CF-9F1C-1366-224AD2C30F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D72B93-E12A-FF9A-489E-8360B05C9D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54B89C-2850-1631-AD68-FCBFDBBBD98A}"/>
              </a:ext>
            </a:extLst>
          </p:cNvPr>
          <p:cNvSpPr>
            <a:spLocks noGrp="1"/>
          </p:cNvSpPr>
          <p:nvPr>
            <p:ph type="dt" sz="half" idx="10"/>
          </p:nvPr>
        </p:nvSpPr>
        <p:spPr/>
        <p:txBody>
          <a:bodyPr/>
          <a:lstStyle/>
          <a:p>
            <a:fld id="{86525CAD-7B1B-3745-A0B9-5F638FFA738C}" type="datetimeFigureOut">
              <a:rPr lang="en-US" smtClean="0"/>
              <a:t>1/15/2024</a:t>
            </a:fld>
            <a:endParaRPr lang="en-US"/>
          </a:p>
        </p:txBody>
      </p:sp>
      <p:sp>
        <p:nvSpPr>
          <p:cNvPr id="5" name="Footer Placeholder 4">
            <a:extLst>
              <a:ext uri="{FF2B5EF4-FFF2-40B4-BE49-F238E27FC236}">
                <a16:creationId xmlns:a16="http://schemas.microsoft.com/office/drawing/2014/main" id="{2CB92A08-52A4-C6F1-3381-2CE2C966DD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9AAAD7-574E-8172-68C9-C49F3DA7F05E}"/>
              </a:ext>
            </a:extLst>
          </p:cNvPr>
          <p:cNvSpPr>
            <a:spLocks noGrp="1"/>
          </p:cNvSpPr>
          <p:nvPr>
            <p:ph type="sldNum" sz="quarter" idx="12"/>
          </p:nvPr>
        </p:nvSpPr>
        <p:spPr/>
        <p:txBody>
          <a:bodyPr/>
          <a:lstStyle/>
          <a:p>
            <a:fld id="{956DA1B4-AAD3-B045-A644-7D398F9620FF}" type="slidenum">
              <a:rPr lang="en-US" smtClean="0"/>
              <a:t>‹#›</a:t>
            </a:fld>
            <a:endParaRPr lang="en-US"/>
          </a:p>
        </p:txBody>
      </p:sp>
    </p:spTree>
    <p:extLst>
      <p:ext uri="{BB962C8B-B14F-4D97-AF65-F5344CB8AC3E}">
        <p14:creationId xmlns:p14="http://schemas.microsoft.com/office/powerpoint/2010/main" val="4171720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ACBDD7-6ACA-6E6F-0D3B-35137EB447A0}"/>
              </a:ext>
            </a:extLst>
          </p:cNvPr>
          <p:cNvSpPr/>
          <p:nvPr userDrawn="1"/>
        </p:nvSpPr>
        <p:spPr>
          <a:xfrm>
            <a:off x="0" y="0"/>
            <a:ext cx="12192000"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ABC9615-C122-04E2-EDB5-BFDA9521F283}"/>
              </a:ext>
            </a:extLst>
          </p:cNvPr>
          <p:cNvPicPr>
            <a:picLocks noChangeAspect="1"/>
          </p:cNvPicPr>
          <p:nvPr userDrawn="1"/>
        </p:nvPicPr>
        <p:blipFill>
          <a:blip r:embed="rId2"/>
          <a:srcRect t="9510" b="9510"/>
          <a:stretch/>
        </p:blipFill>
        <p:spPr>
          <a:xfrm>
            <a:off x="672569" y="639007"/>
            <a:ext cx="11519431" cy="6218993"/>
          </a:xfrm>
          <a:prstGeom prst="rect">
            <a:avLst/>
          </a:prstGeom>
        </p:spPr>
      </p:pic>
      <p:sp>
        <p:nvSpPr>
          <p:cNvPr id="14" name="Rectangle 13">
            <a:extLst>
              <a:ext uri="{FF2B5EF4-FFF2-40B4-BE49-F238E27FC236}">
                <a16:creationId xmlns:a16="http://schemas.microsoft.com/office/drawing/2014/main" id="{9914DA8C-4EF1-7398-7D02-DCB3E6E401E2}"/>
              </a:ext>
            </a:extLst>
          </p:cNvPr>
          <p:cNvSpPr/>
          <p:nvPr userDrawn="1"/>
        </p:nvSpPr>
        <p:spPr>
          <a:xfrm>
            <a:off x="1311966" y="0"/>
            <a:ext cx="3878344" cy="5173994"/>
          </a:xfrm>
          <a:prstGeom prst="rect">
            <a:avLst/>
          </a:prstGeom>
          <a:solidFill>
            <a:srgbClr val="A5A5A5">
              <a:alpha val="9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E9F396E9-BCCD-7FE7-80A2-AA411A44D9FB}"/>
              </a:ext>
            </a:extLst>
          </p:cNvPr>
          <p:cNvPicPr>
            <a:picLocks noChangeAspect="1"/>
          </p:cNvPicPr>
          <p:nvPr userDrawn="1"/>
        </p:nvPicPr>
        <p:blipFill>
          <a:blip r:embed="rId3"/>
          <a:stretch>
            <a:fillRect/>
          </a:stretch>
        </p:blipFill>
        <p:spPr>
          <a:xfrm>
            <a:off x="1311967" y="5021642"/>
            <a:ext cx="3878344" cy="152351"/>
          </a:xfrm>
          <a:prstGeom prst="rect">
            <a:avLst/>
          </a:prstGeom>
        </p:spPr>
      </p:pic>
      <p:sp>
        <p:nvSpPr>
          <p:cNvPr id="31" name="Text Placeholder 30">
            <a:extLst>
              <a:ext uri="{FF2B5EF4-FFF2-40B4-BE49-F238E27FC236}">
                <a16:creationId xmlns:a16="http://schemas.microsoft.com/office/drawing/2014/main" id="{16310008-6742-6FB3-436C-60E95B1B64C8}"/>
              </a:ext>
            </a:extLst>
          </p:cNvPr>
          <p:cNvSpPr>
            <a:spLocks noGrp="1"/>
          </p:cNvSpPr>
          <p:nvPr>
            <p:ph type="body" sz="quarter" idx="13" hasCustomPrompt="1"/>
          </p:nvPr>
        </p:nvSpPr>
        <p:spPr>
          <a:xfrm>
            <a:off x="1512116" y="1351722"/>
            <a:ext cx="3663950" cy="1143000"/>
          </a:xfrm>
        </p:spPr>
        <p:txBody>
          <a:bodyPr/>
          <a:lstStyle>
            <a:lvl1pPr marL="0" indent="0" algn="ctr">
              <a:buNone/>
              <a:defRPr b="1" i="0">
                <a:solidFill>
                  <a:schemeClr val="bg1"/>
                </a:solidFill>
                <a:latin typeface="Yrsa" panose="020D0000000400000000" pitchFamily="34" charset="0"/>
              </a:defRPr>
            </a:lvl1pPr>
          </a:lstStyle>
          <a:p>
            <a:pPr lvl="0"/>
            <a:r>
              <a:rPr lang="en-US" dirty="0"/>
              <a:t>Title</a:t>
            </a:r>
          </a:p>
        </p:txBody>
      </p:sp>
      <p:sp>
        <p:nvSpPr>
          <p:cNvPr id="34" name="Text Placeholder 33">
            <a:extLst>
              <a:ext uri="{FF2B5EF4-FFF2-40B4-BE49-F238E27FC236}">
                <a16:creationId xmlns:a16="http://schemas.microsoft.com/office/drawing/2014/main" id="{4390EC35-4360-660B-37F8-03CD15AB2EEF}"/>
              </a:ext>
            </a:extLst>
          </p:cNvPr>
          <p:cNvSpPr>
            <a:spLocks noGrp="1"/>
          </p:cNvSpPr>
          <p:nvPr>
            <p:ph type="body" sz="quarter" idx="14" hasCustomPrompt="1"/>
          </p:nvPr>
        </p:nvSpPr>
        <p:spPr>
          <a:xfrm>
            <a:off x="1498600" y="3001617"/>
            <a:ext cx="3600450" cy="1460846"/>
          </a:xfrm>
        </p:spPr>
        <p:txBody>
          <a:bodyPr>
            <a:normAutofit/>
          </a:bodyPr>
          <a:lstStyle>
            <a:lvl1pPr marL="0" indent="0">
              <a:buNone/>
              <a:defRPr sz="1800">
                <a:solidFill>
                  <a:schemeClr val="bg1"/>
                </a:solidFill>
              </a:defRPr>
            </a:lvl1pPr>
          </a:lstStyle>
          <a:p>
            <a:pPr lvl="0"/>
            <a:r>
              <a:rPr lang="en-US" dirty="0"/>
              <a:t>Subtitle</a:t>
            </a:r>
          </a:p>
        </p:txBody>
      </p:sp>
    </p:spTree>
    <p:extLst>
      <p:ext uri="{BB962C8B-B14F-4D97-AF65-F5344CB8AC3E}">
        <p14:creationId xmlns:p14="http://schemas.microsoft.com/office/powerpoint/2010/main" val="3256261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F19F88-D213-0E60-70A8-2085683A2CE8}"/>
              </a:ext>
            </a:extLst>
          </p:cNvPr>
          <p:cNvSpPr/>
          <p:nvPr userDrawn="1"/>
        </p:nvSpPr>
        <p:spPr>
          <a:xfrm>
            <a:off x="0" y="0"/>
            <a:ext cx="4963886" cy="6858000"/>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6ED7C053-0B48-E7B0-A884-AD910B42036A}"/>
              </a:ext>
            </a:extLst>
          </p:cNvPr>
          <p:cNvSpPr>
            <a:spLocks noGrp="1"/>
          </p:cNvSpPr>
          <p:nvPr>
            <p:ph type="body" sz="quarter" idx="10" hasCustomPrompt="1"/>
          </p:nvPr>
        </p:nvSpPr>
        <p:spPr>
          <a:xfrm>
            <a:off x="742122" y="2412248"/>
            <a:ext cx="609600" cy="522287"/>
          </a:xfrm>
        </p:spPr>
        <p:txBody>
          <a:bodyPr/>
          <a:lstStyle>
            <a:lvl1pPr marL="0" indent="0">
              <a:buNone/>
              <a:defRPr>
                <a:solidFill>
                  <a:srgbClr val="F7F7F7"/>
                </a:solidFill>
              </a:defRPr>
            </a:lvl1pPr>
          </a:lstStyle>
          <a:p>
            <a:pPr lvl="0"/>
            <a:r>
              <a:rPr lang="en-US" dirty="0"/>
              <a:t>01</a:t>
            </a:r>
          </a:p>
        </p:txBody>
      </p:sp>
      <p:sp>
        <p:nvSpPr>
          <p:cNvPr id="13" name="Text Placeholder 12">
            <a:extLst>
              <a:ext uri="{FF2B5EF4-FFF2-40B4-BE49-F238E27FC236}">
                <a16:creationId xmlns:a16="http://schemas.microsoft.com/office/drawing/2014/main" id="{F3397E50-8975-F046-2E15-229C00789DB4}"/>
              </a:ext>
            </a:extLst>
          </p:cNvPr>
          <p:cNvSpPr>
            <a:spLocks noGrp="1"/>
          </p:cNvSpPr>
          <p:nvPr>
            <p:ph type="body" sz="quarter" idx="11"/>
          </p:nvPr>
        </p:nvSpPr>
        <p:spPr>
          <a:xfrm>
            <a:off x="742122" y="3533155"/>
            <a:ext cx="4021466" cy="1123122"/>
          </a:xfrm>
        </p:spPr>
        <p:txBody>
          <a:bodyPr>
            <a:noAutofit/>
          </a:bodyPr>
          <a:lstStyle>
            <a:lvl1pPr marL="0" indent="0">
              <a:buNone/>
              <a:defRPr sz="3600" b="1" i="0">
                <a:solidFill>
                  <a:srgbClr val="F7F7F7"/>
                </a:solidFill>
                <a:latin typeface="Yrsa" panose="020D0000000400000000" pitchFamily="34" charset="0"/>
                <a:ea typeface="Helvetica Neue" panose="02000503000000020004" pitchFamily="2" charset="0"/>
                <a:cs typeface="Helvetica Neue" panose="02000503000000020004" pitchFamily="2" charset="0"/>
              </a:defRPr>
            </a:lvl1pPr>
          </a:lstStyle>
          <a:p>
            <a:pPr lvl="0"/>
            <a:endParaRPr lang="en-US" dirty="0"/>
          </a:p>
        </p:txBody>
      </p:sp>
      <p:sp>
        <p:nvSpPr>
          <p:cNvPr id="15" name="Text Placeholder 14">
            <a:extLst>
              <a:ext uri="{FF2B5EF4-FFF2-40B4-BE49-F238E27FC236}">
                <a16:creationId xmlns:a16="http://schemas.microsoft.com/office/drawing/2014/main" id="{3E52426D-37C3-4D5F-28A3-531897C66C1F}"/>
              </a:ext>
            </a:extLst>
          </p:cNvPr>
          <p:cNvSpPr>
            <a:spLocks noGrp="1"/>
          </p:cNvSpPr>
          <p:nvPr>
            <p:ph type="body" sz="quarter" idx="12"/>
          </p:nvPr>
        </p:nvSpPr>
        <p:spPr>
          <a:xfrm>
            <a:off x="742123" y="4929050"/>
            <a:ext cx="4021466" cy="1280489"/>
          </a:xfrm>
        </p:spPr>
        <p:txBody>
          <a:bodyPr>
            <a:normAutofit/>
          </a:bodyPr>
          <a:lstStyle>
            <a:lvl1pPr marL="0" indent="0">
              <a:lnSpc>
                <a:spcPct val="100000"/>
              </a:lnSpc>
              <a:spcBef>
                <a:spcPts val="0"/>
              </a:spcBef>
              <a:buNone/>
              <a:defRPr sz="1800">
                <a:solidFill>
                  <a:srgbClr val="F7F7F7"/>
                </a:solidFill>
              </a:defRPr>
            </a:lvl1pPr>
          </a:lstStyle>
          <a:p>
            <a:pPr lvl="0"/>
            <a:endParaRPr lang="en-US" dirty="0"/>
          </a:p>
        </p:txBody>
      </p:sp>
      <p:sp>
        <p:nvSpPr>
          <p:cNvPr id="2" name="Rectangle 1">
            <a:extLst>
              <a:ext uri="{FF2B5EF4-FFF2-40B4-BE49-F238E27FC236}">
                <a16:creationId xmlns:a16="http://schemas.microsoft.com/office/drawing/2014/main" id="{208CFE11-2937-6035-B870-1900AAC984B3}"/>
              </a:ext>
            </a:extLst>
          </p:cNvPr>
          <p:cNvSpPr/>
          <p:nvPr userDrawn="1"/>
        </p:nvSpPr>
        <p:spPr>
          <a:xfrm>
            <a:off x="4963886" y="0"/>
            <a:ext cx="7228114"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2046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Welcome Slide">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EAE4C6C2-6236-1274-4671-184D61DDB522}"/>
              </a:ext>
            </a:extLst>
          </p:cNvPr>
          <p:cNvSpPr>
            <a:spLocks noGrp="1"/>
          </p:cNvSpPr>
          <p:nvPr>
            <p:ph type="body" sz="quarter" idx="11" hasCustomPrompt="1"/>
          </p:nvPr>
        </p:nvSpPr>
        <p:spPr>
          <a:xfrm>
            <a:off x="6800849" y="1273332"/>
            <a:ext cx="4543426" cy="1090612"/>
          </a:xfrm>
        </p:spPr>
        <p:txBody>
          <a:bodyPr anchor="ctr">
            <a:normAutofit/>
          </a:bodyPr>
          <a:lstStyle>
            <a:lvl1pPr marL="0" indent="0" algn="ctr">
              <a:buNone/>
              <a:defRPr sz="6000" b="1" i="0">
                <a:solidFill>
                  <a:srgbClr val="31373D"/>
                </a:solidFill>
                <a:latin typeface="Yrsa" panose="020D0000000400000000" pitchFamily="34" charset="0"/>
                <a:ea typeface="Helvetica Neue" panose="02000503000000020004" pitchFamily="2" charset="0"/>
                <a:cs typeface="Helvetica Neue" panose="02000503000000020004" pitchFamily="2" charset="0"/>
              </a:defRPr>
            </a:lvl1pPr>
          </a:lstStyle>
          <a:p>
            <a:pPr lvl="0"/>
            <a:r>
              <a:rPr lang="en-US" dirty="0"/>
              <a:t>WELCOME</a:t>
            </a:r>
          </a:p>
        </p:txBody>
      </p:sp>
      <p:sp>
        <p:nvSpPr>
          <p:cNvPr id="6" name="Rectangle 5">
            <a:extLst>
              <a:ext uri="{FF2B5EF4-FFF2-40B4-BE49-F238E27FC236}">
                <a16:creationId xmlns:a16="http://schemas.microsoft.com/office/drawing/2014/main" id="{6D823387-C693-98D7-3E84-29539B21455D}"/>
              </a:ext>
            </a:extLst>
          </p:cNvPr>
          <p:cNvSpPr/>
          <p:nvPr userDrawn="1"/>
        </p:nvSpPr>
        <p:spPr>
          <a:xfrm>
            <a:off x="0" y="0"/>
            <a:ext cx="6096000"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A3A3A3"/>
              </a:solidFill>
            </a:endParaRPr>
          </a:p>
        </p:txBody>
      </p:sp>
      <p:cxnSp>
        <p:nvCxnSpPr>
          <p:cNvPr id="9" name="Straight Connector 8">
            <a:extLst>
              <a:ext uri="{FF2B5EF4-FFF2-40B4-BE49-F238E27FC236}">
                <a16:creationId xmlns:a16="http://schemas.microsoft.com/office/drawing/2014/main" id="{7B1B6D68-A152-464D-4AFA-E6190C73E215}"/>
              </a:ext>
            </a:extLst>
          </p:cNvPr>
          <p:cNvCxnSpPr>
            <a:cxnSpLocks/>
          </p:cNvCxnSpPr>
          <p:nvPr userDrawn="1"/>
        </p:nvCxnSpPr>
        <p:spPr>
          <a:xfrm>
            <a:off x="7967329" y="2363944"/>
            <a:ext cx="2383467" cy="0"/>
          </a:xfrm>
          <a:prstGeom prst="line">
            <a:avLst/>
          </a:prstGeom>
          <a:ln w="12700">
            <a:solidFill>
              <a:srgbClr val="C9DC5D"/>
            </a:solidFill>
          </a:ln>
        </p:spPr>
        <p:style>
          <a:lnRef idx="1">
            <a:schemeClr val="accent1"/>
          </a:lnRef>
          <a:fillRef idx="0">
            <a:schemeClr val="accent1"/>
          </a:fillRef>
          <a:effectRef idx="0">
            <a:schemeClr val="accent1"/>
          </a:effectRef>
          <a:fontRef idx="minor">
            <a:schemeClr val="tx1"/>
          </a:fontRef>
        </p:style>
      </p:cxnSp>
      <p:sp>
        <p:nvSpPr>
          <p:cNvPr id="32" name="Text Placeholder 31">
            <a:extLst>
              <a:ext uri="{FF2B5EF4-FFF2-40B4-BE49-F238E27FC236}">
                <a16:creationId xmlns:a16="http://schemas.microsoft.com/office/drawing/2014/main" id="{5C8C4E57-557D-13ED-55E5-20B8F5837900}"/>
              </a:ext>
            </a:extLst>
          </p:cNvPr>
          <p:cNvSpPr>
            <a:spLocks noGrp="1"/>
          </p:cNvSpPr>
          <p:nvPr>
            <p:ph type="body" sz="quarter" idx="12"/>
          </p:nvPr>
        </p:nvSpPr>
        <p:spPr>
          <a:xfrm>
            <a:off x="6800849" y="2800353"/>
            <a:ext cx="4543426" cy="3130116"/>
          </a:xfrm>
        </p:spPr>
        <p:txBody>
          <a:bodyPr>
            <a:normAutofit/>
          </a:bodyPr>
          <a:lstStyle>
            <a:lvl1pPr marL="0" indent="0">
              <a:buNone/>
              <a:defRPr sz="2400"/>
            </a:lvl1pPr>
          </a:lstStyle>
          <a:p>
            <a:pPr lvl="0"/>
            <a:endParaRPr lang="en-US" dirty="0"/>
          </a:p>
        </p:txBody>
      </p:sp>
      <p:pic>
        <p:nvPicPr>
          <p:cNvPr id="2" name="Picture 1">
            <a:extLst>
              <a:ext uri="{FF2B5EF4-FFF2-40B4-BE49-F238E27FC236}">
                <a16:creationId xmlns:a16="http://schemas.microsoft.com/office/drawing/2014/main" id="{779FDBAE-C85D-5826-DAF6-10AF98C0F3AF}"/>
              </a:ext>
            </a:extLst>
          </p:cNvPr>
          <p:cNvPicPr>
            <a:picLocks noChangeAspect="1"/>
          </p:cNvPicPr>
          <p:nvPr userDrawn="1"/>
        </p:nvPicPr>
        <p:blipFill>
          <a:blip r:embed="rId2"/>
          <a:stretch>
            <a:fillRect/>
          </a:stretch>
        </p:blipFill>
        <p:spPr>
          <a:xfrm>
            <a:off x="957260" y="5930469"/>
            <a:ext cx="5138735" cy="201862"/>
          </a:xfrm>
          <a:prstGeom prst="rect">
            <a:avLst/>
          </a:prstGeom>
        </p:spPr>
      </p:pic>
    </p:spTree>
    <p:extLst>
      <p:ext uri="{BB962C8B-B14F-4D97-AF65-F5344CB8AC3E}">
        <p14:creationId xmlns:p14="http://schemas.microsoft.com/office/powerpoint/2010/main" val="540329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202B0F-5103-C024-B56F-B1EEDD70075C}"/>
              </a:ext>
            </a:extLst>
          </p:cNvPr>
          <p:cNvSpPr/>
          <p:nvPr userDrawn="1"/>
        </p:nvSpPr>
        <p:spPr>
          <a:xfrm>
            <a:off x="0" y="0"/>
            <a:ext cx="12192000"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B6522-0A10-0996-2CEF-060423E8B5E8}"/>
              </a:ext>
            </a:extLst>
          </p:cNvPr>
          <p:cNvSpPr>
            <a:spLocks noGrp="1"/>
          </p:cNvSpPr>
          <p:nvPr>
            <p:ph type="title"/>
          </p:nvPr>
        </p:nvSpPr>
        <p:spPr>
          <a:xfrm>
            <a:off x="838200" y="295162"/>
            <a:ext cx="8950234" cy="1325563"/>
          </a:xfrm>
        </p:spPr>
        <p:txBody>
          <a:bodyPr/>
          <a:lstStyle>
            <a:lvl1pPr>
              <a:defRPr>
                <a:solidFill>
                  <a:srgbClr val="00677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06FC9B-563C-EAE7-2C3D-3667BEF4A089}"/>
              </a:ext>
            </a:extLst>
          </p:cNvPr>
          <p:cNvSpPr>
            <a:spLocks noGrp="1"/>
          </p:cNvSpPr>
          <p:nvPr>
            <p:ph idx="1"/>
          </p:nvPr>
        </p:nvSpPr>
        <p:spPr>
          <a:xfrm>
            <a:off x="838200" y="1915886"/>
            <a:ext cx="10515600" cy="3796936"/>
          </a:xfrm>
        </p:spPr>
        <p:txBody>
          <a:bodyPr/>
          <a:lstStyle>
            <a:lvl1pPr>
              <a:lnSpc>
                <a:spcPct val="100000"/>
              </a:lnSpc>
              <a:spcBef>
                <a:spcPts val="600"/>
              </a:spcBef>
              <a:defRPr>
                <a:solidFill>
                  <a:srgbClr val="31373D"/>
                </a:solidFill>
              </a:defRPr>
            </a:lvl1pPr>
            <a:lvl2pPr>
              <a:lnSpc>
                <a:spcPct val="100000"/>
              </a:lnSpc>
              <a:spcBef>
                <a:spcPts val="600"/>
              </a:spcBef>
              <a:defRPr>
                <a:solidFill>
                  <a:srgbClr val="31373D"/>
                </a:solidFill>
              </a:defRPr>
            </a:lvl2pPr>
            <a:lvl3pPr>
              <a:lnSpc>
                <a:spcPct val="100000"/>
              </a:lnSpc>
              <a:spcBef>
                <a:spcPts val="600"/>
              </a:spcBef>
              <a:defRPr>
                <a:solidFill>
                  <a:srgbClr val="31373D"/>
                </a:solidFill>
              </a:defRPr>
            </a:lvl3pPr>
            <a:lvl4pPr>
              <a:lnSpc>
                <a:spcPct val="100000"/>
              </a:lnSpc>
              <a:spcBef>
                <a:spcPts val="600"/>
              </a:spcBef>
              <a:defRPr>
                <a:solidFill>
                  <a:srgbClr val="31373D"/>
                </a:solidFill>
              </a:defRPr>
            </a:lvl4pPr>
            <a:lvl5pPr>
              <a:lnSpc>
                <a:spcPct val="100000"/>
              </a:lnSpc>
              <a:spcBef>
                <a:spcPts val="600"/>
              </a:spcBef>
              <a:defRPr>
                <a:solidFill>
                  <a:srgbClr val="31373D"/>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3043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50EFF-D27D-8528-290C-51FA4AEBD796}"/>
              </a:ext>
            </a:extLst>
          </p:cNvPr>
          <p:cNvSpPr/>
          <p:nvPr userDrawn="1"/>
        </p:nvSpPr>
        <p:spPr>
          <a:xfrm>
            <a:off x="0" y="0"/>
            <a:ext cx="12192000" cy="6858000"/>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8494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lumn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85FBF91-9382-63BD-D119-D1FBE955FF1D}"/>
              </a:ext>
            </a:extLst>
          </p:cNvPr>
          <p:cNvSpPr>
            <a:spLocks noGrp="1"/>
          </p:cNvSpPr>
          <p:nvPr>
            <p:ph type="body" sz="quarter" idx="10" hasCustomPrompt="1"/>
          </p:nvPr>
        </p:nvSpPr>
        <p:spPr>
          <a:xfrm>
            <a:off x="655638" y="1855030"/>
            <a:ext cx="4967287" cy="1133475"/>
          </a:xfrm>
        </p:spPr>
        <p:txBody>
          <a:bodyPr anchor="ctr">
            <a:normAutofit/>
          </a:bodyPr>
          <a:lstStyle>
            <a:lvl1pPr marL="0" indent="0">
              <a:buNone/>
              <a:defRPr sz="3200" b="1" i="0">
                <a:solidFill>
                  <a:srgbClr val="00677F"/>
                </a:solidFill>
                <a:latin typeface="Yrsa" panose="020D0000000400000000" pitchFamily="34" charset="0"/>
                <a:ea typeface="Helvetica Neue" panose="02000503000000020004" pitchFamily="2" charset="0"/>
                <a:cs typeface="Helvetica Neue" panose="02000503000000020004" pitchFamily="2" charset="0"/>
              </a:defRPr>
            </a:lvl1pPr>
          </a:lstStyle>
          <a:p>
            <a:pPr lvl="0"/>
            <a:r>
              <a:rPr lang="en-US" dirty="0"/>
              <a:t>Title</a:t>
            </a:r>
          </a:p>
        </p:txBody>
      </p:sp>
      <p:sp>
        <p:nvSpPr>
          <p:cNvPr id="10" name="Text Placeholder 9">
            <a:extLst>
              <a:ext uri="{FF2B5EF4-FFF2-40B4-BE49-F238E27FC236}">
                <a16:creationId xmlns:a16="http://schemas.microsoft.com/office/drawing/2014/main" id="{1651EFDD-9158-95B5-C0D7-83A449FB2BB5}"/>
              </a:ext>
            </a:extLst>
          </p:cNvPr>
          <p:cNvSpPr>
            <a:spLocks noGrp="1"/>
          </p:cNvSpPr>
          <p:nvPr>
            <p:ph type="body" sz="quarter" idx="11"/>
          </p:nvPr>
        </p:nvSpPr>
        <p:spPr>
          <a:xfrm>
            <a:off x="655638" y="2989263"/>
            <a:ext cx="4967287" cy="2921000"/>
          </a:xfrm>
        </p:spPr>
        <p:txBody>
          <a:bodyPr>
            <a:normAutofit/>
          </a:bodyPr>
          <a:lstStyle>
            <a:lvl1pPr>
              <a:defRPr sz="2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0"/>
            <a:endParaRPr lang="en-US" dirty="0"/>
          </a:p>
        </p:txBody>
      </p:sp>
      <p:sp>
        <p:nvSpPr>
          <p:cNvPr id="15" name="Text Placeholder 7">
            <a:extLst>
              <a:ext uri="{FF2B5EF4-FFF2-40B4-BE49-F238E27FC236}">
                <a16:creationId xmlns:a16="http://schemas.microsoft.com/office/drawing/2014/main" id="{946518E8-1270-9AA7-C4C1-896C11E6AD8F}"/>
              </a:ext>
            </a:extLst>
          </p:cNvPr>
          <p:cNvSpPr>
            <a:spLocks noGrp="1"/>
          </p:cNvSpPr>
          <p:nvPr>
            <p:ph type="body" sz="quarter" idx="13" hasCustomPrompt="1"/>
          </p:nvPr>
        </p:nvSpPr>
        <p:spPr>
          <a:xfrm>
            <a:off x="655638" y="380999"/>
            <a:ext cx="11013766" cy="1133475"/>
          </a:xfrm>
        </p:spPr>
        <p:txBody>
          <a:bodyPr anchor="ctr">
            <a:normAutofit/>
          </a:bodyPr>
          <a:lstStyle>
            <a:lvl1pPr marL="0" indent="0">
              <a:buNone/>
              <a:defRPr sz="4400" b="1" i="0">
                <a:solidFill>
                  <a:srgbClr val="00677F"/>
                </a:solidFill>
                <a:latin typeface="Yrsa" panose="020D0000000400000000" pitchFamily="34" charset="0"/>
                <a:ea typeface="Helvetica Neue" panose="02000503000000020004" pitchFamily="2" charset="0"/>
                <a:cs typeface="Helvetica Neue" panose="02000503000000020004" pitchFamily="2" charset="0"/>
              </a:defRPr>
            </a:lvl1pPr>
          </a:lstStyle>
          <a:p>
            <a:pPr lvl="0"/>
            <a:r>
              <a:rPr lang="en-US" dirty="0"/>
              <a:t>Title</a:t>
            </a:r>
          </a:p>
        </p:txBody>
      </p:sp>
      <p:sp>
        <p:nvSpPr>
          <p:cNvPr id="16" name="Text Placeholder 7">
            <a:extLst>
              <a:ext uri="{FF2B5EF4-FFF2-40B4-BE49-F238E27FC236}">
                <a16:creationId xmlns:a16="http://schemas.microsoft.com/office/drawing/2014/main" id="{BD7B28D0-0426-9572-770A-F66883D3B8CA}"/>
              </a:ext>
            </a:extLst>
          </p:cNvPr>
          <p:cNvSpPr>
            <a:spLocks noGrp="1"/>
          </p:cNvSpPr>
          <p:nvPr>
            <p:ph type="body" sz="quarter" idx="14" hasCustomPrompt="1"/>
          </p:nvPr>
        </p:nvSpPr>
        <p:spPr>
          <a:xfrm>
            <a:off x="6702117" y="1855030"/>
            <a:ext cx="4967287" cy="1133475"/>
          </a:xfrm>
        </p:spPr>
        <p:txBody>
          <a:bodyPr anchor="ctr">
            <a:normAutofit/>
          </a:bodyPr>
          <a:lstStyle>
            <a:lvl1pPr marL="0" indent="0">
              <a:buNone/>
              <a:defRPr sz="3200" b="1" i="0">
                <a:solidFill>
                  <a:srgbClr val="00677F"/>
                </a:solidFill>
                <a:latin typeface="Yrsa" panose="020D0000000400000000" pitchFamily="34" charset="0"/>
                <a:ea typeface="Helvetica Neue" panose="02000503000000020004" pitchFamily="2" charset="0"/>
                <a:cs typeface="Helvetica Neue" panose="02000503000000020004" pitchFamily="2" charset="0"/>
              </a:defRPr>
            </a:lvl1pPr>
          </a:lstStyle>
          <a:p>
            <a:pPr lvl="0"/>
            <a:r>
              <a:rPr lang="en-US" dirty="0"/>
              <a:t>Title</a:t>
            </a:r>
          </a:p>
        </p:txBody>
      </p:sp>
      <p:sp>
        <p:nvSpPr>
          <p:cNvPr id="17" name="Text Placeholder 9">
            <a:extLst>
              <a:ext uri="{FF2B5EF4-FFF2-40B4-BE49-F238E27FC236}">
                <a16:creationId xmlns:a16="http://schemas.microsoft.com/office/drawing/2014/main" id="{58989A50-70A1-1856-7C7C-1F2EE5068413}"/>
              </a:ext>
            </a:extLst>
          </p:cNvPr>
          <p:cNvSpPr>
            <a:spLocks noGrp="1"/>
          </p:cNvSpPr>
          <p:nvPr>
            <p:ph type="body" sz="quarter" idx="15"/>
          </p:nvPr>
        </p:nvSpPr>
        <p:spPr>
          <a:xfrm>
            <a:off x="6702117" y="2989263"/>
            <a:ext cx="4967287" cy="2921000"/>
          </a:xfrm>
        </p:spPr>
        <p:txBody>
          <a:bodyPr>
            <a:normAutofit/>
          </a:bodyPr>
          <a:lstStyle>
            <a:lvl1pPr>
              <a:defRPr sz="2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0"/>
            <a:endParaRPr lang="en-US" dirty="0"/>
          </a:p>
        </p:txBody>
      </p:sp>
      <p:pic>
        <p:nvPicPr>
          <p:cNvPr id="2" name="Picture 1">
            <a:extLst>
              <a:ext uri="{FF2B5EF4-FFF2-40B4-BE49-F238E27FC236}">
                <a16:creationId xmlns:a16="http://schemas.microsoft.com/office/drawing/2014/main" id="{0F67AE4D-9293-B241-0F1E-0A597639B20C}"/>
              </a:ext>
            </a:extLst>
          </p:cNvPr>
          <p:cNvPicPr>
            <a:picLocks noChangeAspect="1"/>
          </p:cNvPicPr>
          <p:nvPr userDrawn="1"/>
        </p:nvPicPr>
        <p:blipFill>
          <a:blip r:embed="rId2">
            <a:alphaModFix amt="50000"/>
          </a:blip>
          <a:stretch>
            <a:fillRect/>
          </a:stretch>
        </p:blipFill>
        <p:spPr>
          <a:xfrm>
            <a:off x="8885584" y="-296168"/>
            <a:ext cx="3714712" cy="2321696"/>
          </a:xfrm>
          <a:prstGeom prst="rect">
            <a:avLst/>
          </a:prstGeom>
        </p:spPr>
      </p:pic>
    </p:spTree>
    <p:extLst>
      <p:ext uri="{BB962C8B-B14F-4D97-AF65-F5344CB8AC3E}">
        <p14:creationId xmlns:p14="http://schemas.microsoft.com/office/powerpoint/2010/main" val="25543251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9BDD97-172C-672E-E3BA-3B431A0F428C}"/>
              </a:ext>
            </a:extLst>
          </p:cNvPr>
          <p:cNvSpPr/>
          <p:nvPr userDrawn="1"/>
        </p:nvSpPr>
        <p:spPr>
          <a:xfrm>
            <a:off x="0" y="2136913"/>
            <a:ext cx="12192000" cy="4734392"/>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6D73450-555A-2BA0-4C01-60AC3DB1589B}"/>
              </a:ext>
            </a:extLst>
          </p:cNvPr>
          <p:cNvSpPr/>
          <p:nvPr userDrawn="1"/>
        </p:nvSpPr>
        <p:spPr>
          <a:xfrm>
            <a:off x="0" y="-12989"/>
            <a:ext cx="12192000" cy="2853792"/>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7B1B6D68-A152-464D-4AFA-E6190C73E215}"/>
              </a:ext>
            </a:extLst>
          </p:cNvPr>
          <p:cNvCxnSpPr>
            <a:cxnSpLocks/>
          </p:cNvCxnSpPr>
          <p:nvPr userDrawn="1"/>
        </p:nvCxnSpPr>
        <p:spPr>
          <a:xfrm>
            <a:off x="4995529" y="2549682"/>
            <a:ext cx="2383467" cy="0"/>
          </a:xfrm>
          <a:prstGeom prst="line">
            <a:avLst/>
          </a:prstGeom>
          <a:ln w="12700">
            <a:solidFill>
              <a:srgbClr val="004A96"/>
            </a:solidFill>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EAE4C6C2-6236-1274-4671-184D61DDB522}"/>
              </a:ext>
            </a:extLst>
          </p:cNvPr>
          <p:cNvSpPr>
            <a:spLocks noGrp="1"/>
          </p:cNvSpPr>
          <p:nvPr>
            <p:ph type="body" sz="quarter" idx="11" hasCustomPrompt="1"/>
          </p:nvPr>
        </p:nvSpPr>
        <p:spPr>
          <a:xfrm>
            <a:off x="144413" y="4173432"/>
            <a:ext cx="3374167" cy="1090612"/>
          </a:xfrm>
        </p:spPr>
        <p:txBody>
          <a:bodyPr anchor="ctr">
            <a:normAutofit/>
          </a:bodyPr>
          <a:lstStyle>
            <a:lvl1pPr marL="0" indent="0" algn="l">
              <a:buNone/>
              <a:defRPr sz="6000" b="1" i="0">
                <a:solidFill>
                  <a:srgbClr val="004A96"/>
                </a:solidFill>
                <a:latin typeface="Yrsa" panose="020D0000000400000000" pitchFamily="34" charset="0"/>
                <a:ea typeface="Helvetica Neue" panose="02000503000000020004" pitchFamily="2" charset="0"/>
                <a:cs typeface="Helvetica Neue" panose="02000503000000020004" pitchFamily="2" charset="0"/>
              </a:defRPr>
            </a:lvl1pPr>
          </a:lstStyle>
          <a:p>
            <a:pPr lvl="0"/>
            <a:r>
              <a:rPr lang="en-US" dirty="0"/>
              <a:t>Closing</a:t>
            </a:r>
          </a:p>
        </p:txBody>
      </p:sp>
      <p:sp>
        <p:nvSpPr>
          <p:cNvPr id="32" name="Text Placeholder 31">
            <a:extLst>
              <a:ext uri="{FF2B5EF4-FFF2-40B4-BE49-F238E27FC236}">
                <a16:creationId xmlns:a16="http://schemas.microsoft.com/office/drawing/2014/main" id="{5C8C4E57-557D-13ED-55E5-20B8F5837900}"/>
              </a:ext>
            </a:extLst>
          </p:cNvPr>
          <p:cNvSpPr>
            <a:spLocks noGrp="1"/>
          </p:cNvSpPr>
          <p:nvPr>
            <p:ph type="body" sz="quarter" idx="12"/>
          </p:nvPr>
        </p:nvSpPr>
        <p:spPr>
          <a:xfrm>
            <a:off x="3713113" y="4173432"/>
            <a:ext cx="7998495" cy="2284412"/>
          </a:xfrm>
        </p:spPr>
        <p:txBody>
          <a:bodyPr>
            <a:normAutofit/>
          </a:bodyPr>
          <a:lstStyle>
            <a:lvl1pPr marL="0" indent="0">
              <a:buNone/>
              <a:defRPr sz="2400"/>
            </a:lvl1pPr>
          </a:lstStyle>
          <a:p>
            <a:pPr lvl="0"/>
            <a:endParaRPr lang="en-US" dirty="0"/>
          </a:p>
        </p:txBody>
      </p:sp>
      <p:pic>
        <p:nvPicPr>
          <p:cNvPr id="5" name="Picture 4">
            <a:extLst>
              <a:ext uri="{FF2B5EF4-FFF2-40B4-BE49-F238E27FC236}">
                <a16:creationId xmlns:a16="http://schemas.microsoft.com/office/drawing/2014/main" id="{879064DD-2CEF-4595-160D-98F8F37970BC}"/>
              </a:ext>
            </a:extLst>
          </p:cNvPr>
          <p:cNvPicPr>
            <a:picLocks noChangeAspect="1"/>
          </p:cNvPicPr>
          <p:nvPr userDrawn="1"/>
        </p:nvPicPr>
        <p:blipFill rotWithShape="1">
          <a:blip r:embed="rId2"/>
          <a:srcRect l="208" t="25268" r="1802" b="30429"/>
          <a:stretch/>
        </p:blipFill>
        <p:spPr>
          <a:xfrm>
            <a:off x="480391" y="543779"/>
            <a:ext cx="11231217" cy="2853792"/>
          </a:xfrm>
          <a:prstGeom prst="rect">
            <a:avLst/>
          </a:prstGeom>
        </p:spPr>
      </p:pic>
    </p:spTree>
    <p:extLst>
      <p:ext uri="{BB962C8B-B14F-4D97-AF65-F5344CB8AC3E}">
        <p14:creationId xmlns:p14="http://schemas.microsoft.com/office/powerpoint/2010/main" val="1599737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3A102-739C-E943-818A-7D9B174035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CDF1DC-D986-CE6E-0575-2DC7215E6A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DE282-15AE-0F18-54A3-8E2A3002390D}"/>
              </a:ext>
            </a:extLst>
          </p:cNvPr>
          <p:cNvSpPr>
            <a:spLocks noGrp="1"/>
          </p:cNvSpPr>
          <p:nvPr>
            <p:ph type="dt" sz="half" idx="10"/>
          </p:nvPr>
        </p:nvSpPr>
        <p:spPr/>
        <p:txBody>
          <a:bodyPr/>
          <a:lstStyle/>
          <a:p>
            <a:fld id="{86525CAD-7B1B-3745-A0B9-5F638FFA738C}" type="datetimeFigureOut">
              <a:rPr lang="en-US" smtClean="0"/>
              <a:t>1/15/2024</a:t>
            </a:fld>
            <a:endParaRPr lang="en-US"/>
          </a:p>
        </p:txBody>
      </p:sp>
      <p:sp>
        <p:nvSpPr>
          <p:cNvPr id="5" name="Footer Placeholder 4">
            <a:extLst>
              <a:ext uri="{FF2B5EF4-FFF2-40B4-BE49-F238E27FC236}">
                <a16:creationId xmlns:a16="http://schemas.microsoft.com/office/drawing/2014/main" id="{E9410524-74E8-A655-ED86-3AD8224F1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4D937-CEA7-A96A-3DBD-24F343E70891}"/>
              </a:ext>
            </a:extLst>
          </p:cNvPr>
          <p:cNvSpPr>
            <a:spLocks noGrp="1"/>
          </p:cNvSpPr>
          <p:nvPr>
            <p:ph type="sldNum" sz="quarter" idx="12"/>
          </p:nvPr>
        </p:nvSpPr>
        <p:spPr/>
        <p:txBody>
          <a:bodyPr/>
          <a:lstStyle/>
          <a:p>
            <a:fld id="{956DA1B4-AAD3-B045-A644-7D398F9620FF}" type="slidenum">
              <a:rPr lang="en-US" smtClean="0"/>
              <a:t>‹#›</a:t>
            </a:fld>
            <a:endParaRPr lang="en-US"/>
          </a:p>
        </p:txBody>
      </p:sp>
    </p:spTree>
    <p:extLst>
      <p:ext uri="{BB962C8B-B14F-4D97-AF65-F5344CB8AC3E}">
        <p14:creationId xmlns:p14="http://schemas.microsoft.com/office/powerpoint/2010/main" val="292713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2860F-FD78-34DC-D29E-65CEBCB959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C444B9-7A68-C68E-9057-621EF2E85D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B8A6A1-E777-53C7-C1E7-A6C5285F39D6}"/>
              </a:ext>
            </a:extLst>
          </p:cNvPr>
          <p:cNvSpPr>
            <a:spLocks noGrp="1"/>
          </p:cNvSpPr>
          <p:nvPr>
            <p:ph type="dt" sz="half" idx="10"/>
          </p:nvPr>
        </p:nvSpPr>
        <p:spPr/>
        <p:txBody>
          <a:bodyPr/>
          <a:lstStyle/>
          <a:p>
            <a:fld id="{86525CAD-7B1B-3745-A0B9-5F638FFA738C}" type="datetimeFigureOut">
              <a:rPr lang="en-US" smtClean="0"/>
              <a:t>1/15/2024</a:t>
            </a:fld>
            <a:endParaRPr lang="en-US"/>
          </a:p>
        </p:txBody>
      </p:sp>
      <p:sp>
        <p:nvSpPr>
          <p:cNvPr id="5" name="Footer Placeholder 4">
            <a:extLst>
              <a:ext uri="{FF2B5EF4-FFF2-40B4-BE49-F238E27FC236}">
                <a16:creationId xmlns:a16="http://schemas.microsoft.com/office/drawing/2014/main" id="{613472F0-5716-E4E9-F080-41C108D7EF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5CAAC7-0195-B193-7CEA-434EAA7849D5}"/>
              </a:ext>
            </a:extLst>
          </p:cNvPr>
          <p:cNvSpPr>
            <a:spLocks noGrp="1"/>
          </p:cNvSpPr>
          <p:nvPr>
            <p:ph type="sldNum" sz="quarter" idx="12"/>
          </p:nvPr>
        </p:nvSpPr>
        <p:spPr/>
        <p:txBody>
          <a:bodyPr/>
          <a:lstStyle/>
          <a:p>
            <a:fld id="{956DA1B4-AAD3-B045-A644-7D398F9620FF}" type="slidenum">
              <a:rPr lang="en-US" smtClean="0"/>
              <a:t>‹#›</a:t>
            </a:fld>
            <a:endParaRPr lang="en-US"/>
          </a:p>
        </p:txBody>
      </p:sp>
    </p:spTree>
    <p:extLst>
      <p:ext uri="{BB962C8B-B14F-4D97-AF65-F5344CB8AC3E}">
        <p14:creationId xmlns:p14="http://schemas.microsoft.com/office/powerpoint/2010/main" val="2053675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4DFDD-C6A9-E5F9-A8FA-ED241C6D60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F3056E-B0E5-02B0-D3E7-8E5AAA9F13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47A694-D0B4-82D8-47CF-0BCB3733A6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31FE1F-C33E-ECC7-CCC1-0F8968BCA91E}"/>
              </a:ext>
            </a:extLst>
          </p:cNvPr>
          <p:cNvSpPr>
            <a:spLocks noGrp="1"/>
          </p:cNvSpPr>
          <p:nvPr>
            <p:ph type="dt" sz="half" idx="10"/>
          </p:nvPr>
        </p:nvSpPr>
        <p:spPr/>
        <p:txBody>
          <a:bodyPr/>
          <a:lstStyle/>
          <a:p>
            <a:fld id="{86525CAD-7B1B-3745-A0B9-5F638FFA738C}" type="datetimeFigureOut">
              <a:rPr lang="en-US" smtClean="0"/>
              <a:t>1/15/2024</a:t>
            </a:fld>
            <a:endParaRPr lang="en-US"/>
          </a:p>
        </p:txBody>
      </p:sp>
      <p:sp>
        <p:nvSpPr>
          <p:cNvPr id="6" name="Footer Placeholder 5">
            <a:extLst>
              <a:ext uri="{FF2B5EF4-FFF2-40B4-BE49-F238E27FC236}">
                <a16:creationId xmlns:a16="http://schemas.microsoft.com/office/drawing/2014/main" id="{4F8F11FA-515C-0ABD-AFE3-716FFE2A8B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BBF680-C73A-D719-6410-CC924745622F}"/>
              </a:ext>
            </a:extLst>
          </p:cNvPr>
          <p:cNvSpPr>
            <a:spLocks noGrp="1"/>
          </p:cNvSpPr>
          <p:nvPr>
            <p:ph type="sldNum" sz="quarter" idx="12"/>
          </p:nvPr>
        </p:nvSpPr>
        <p:spPr/>
        <p:txBody>
          <a:bodyPr/>
          <a:lstStyle/>
          <a:p>
            <a:fld id="{956DA1B4-AAD3-B045-A644-7D398F9620FF}" type="slidenum">
              <a:rPr lang="en-US" smtClean="0"/>
              <a:t>‹#›</a:t>
            </a:fld>
            <a:endParaRPr lang="en-US"/>
          </a:p>
        </p:txBody>
      </p:sp>
    </p:spTree>
    <p:extLst>
      <p:ext uri="{BB962C8B-B14F-4D97-AF65-F5344CB8AC3E}">
        <p14:creationId xmlns:p14="http://schemas.microsoft.com/office/powerpoint/2010/main" val="762728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267C2-05E8-F694-9DB5-AD7B47E03F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41E713-EE08-08C2-3BBC-12A52EA15C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09CC39-5005-187E-1A11-FF942176F1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CB471B-729D-D447-F4D6-0C700509AF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838AF9-E827-266B-8DA3-BBF0166336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6C5E80-800F-FA74-2A80-473DF5198674}"/>
              </a:ext>
            </a:extLst>
          </p:cNvPr>
          <p:cNvSpPr>
            <a:spLocks noGrp="1"/>
          </p:cNvSpPr>
          <p:nvPr>
            <p:ph type="dt" sz="half" idx="10"/>
          </p:nvPr>
        </p:nvSpPr>
        <p:spPr/>
        <p:txBody>
          <a:bodyPr/>
          <a:lstStyle/>
          <a:p>
            <a:fld id="{86525CAD-7B1B-3745-A0B9-5F638FFA738C}" type="datetimeFigureOut">
              <a:rPr lang="en-US" smtClean="0"/>
              <a:t>1/15/2024</a:t>
            </a:fld>
            <a:endParaRPr lang="en-US"/>
          </a:p>
        </p:txBody>
      </p:sp>
      <p:sp>
        <p:nvSpPr>
          <p:cNvPr id="8" name="Footer Placeholder 7">
            <a:extLst>
              <a:ext uri="{FF2B5EF4-FFF2-40B4-BE49-F238E27FC236}">
                <a16:creationId xmlns:a16="http://schemas.microsoft.com/office/drawing/2014/main" id="{D08D4848-7B7E-4740-0BBA-7E9F49A774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5831AC-30D9-4FAF-73F5-DB75D6981286}"/>
              </a:ext>
            </a:extLst>
          </p:cNvPr>
          <p:cNvSpPr>
            <a:spLocks noGrp="1"/>
          </p:cNvSpPr>
          <p:nvPr>
            <p:ph type="sldNum" sz="quarter" idx="12"/>
          </p:nvPr>
        </p:nvSpPr>
        <p:spPr/>
        <p:txBody>
          <a:bodyPr/>
          <a:lstStyle/>
          <a:p>
            <a:fld id="{956DA1B4-AAD3-B045-A644-7D398F9620FF}" type="slidenum">
              <a:rPr lang="en-US" smtClean="0"/>
              <a:t>‹#›</a:t>
            </a:fld>
            <a:endParaRPr lang="en-US"/>
          </a:p>
        </p:txBody>
      </p:sp>
    </p:spTree>
    <p:extLst>
      <p:ext uri="{BB962C8B-B14F-4D97-AF65-F5344CB8AC3E}">
        <p14:creationId xmlns:p14="http://schemas.microsoft.com/office/powerpoint/2010/main" val="1968656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1EF75-DAF8-EDD6-8238-E920236329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1F09B1-3FAE-4260-DE71-FDB28710A01D}"/>
              </a:ext>
            </a:extLst>
          </p:cNvPr>
          <p:cNvSpPr>
            <a:spLocks noGrp="1"/>
          </p:cNvSpPr>
          <p:nvPr>
            <p:ph type="dt" sz="half" idx="10"/>
          </p:nvPr>
        </p:nvSpPr>
        <p:spPr/>
        <p:txBody>
          <a:bodyPr/>
          <a:lstStyle/>
          <a:p>
            <a:fld id="{86525CAD-7B1B-3745-A0B9-5F638FFA738C}" type="datetimeFigureOut">
              <a:rPr lang="en-US" smtClean="0"/>
              <a:t>1/15/2024</a:t>
            </a:fld>
            <a:endParaRPr lang="en-US"/>
          </a:p>
        </p:txBody>
      </p:sp>
      <p:sp>
        <p:nvSpPr>
          <p:cNvPr id="4" name="Footer Placeholder 3">
            <a:extLst>
              <a:ext uri="{FF2B5EF4-FFF2-40B4-BE49-F238E27FC236}">
                <a16:creationId xmlns:a16="http://schemas.microsoft.com/office/drawing/2014/main" id="{B5D97E82-DA62-3E11-C7AA-9BD098F257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8E76E3-F740-6401-70EA-B246A5D0A183}"/>
              </a:ext>
            </a:extLst>
          </p:cNvPr>
          <p:cNvSpPr>
            <a:spLocks noGrp="1"/>
          </p:cNvSpPr>
          <p:nvPr>
            <p:ph type="sldNum" sz="quarter" idx="12"/>
          </p:nvPr>
        </p:nvSpPr>
        <p:spPr/>
        <p:txBody>
          <a:bodyPr/>
          <a:lstStyle/>
          <a:p>
            <a:fld id="{956DA1B4-AAD3-B045-A644-7D398F9620FF}" type="slidenum">
              <a:rPr lang="en-US" smtClean="0"/>
              <a:t>‹#›</a:t>
            </a:fld>
            <a:endParaRPr lang="en-US"/>
          </a:p>
        </p:txBody>
      </p:sp>
    </p:spTree>
    <p:extLst>
      <p:ext uri="{BB962C8B-B14F-4D97-AF65-F5344CB8AC3E}">
        <p14:creationId xmlns:p14="http://schemas.microsoft.com/office/powerpoint/2010/main" val="2601641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7FFE8A-F141-2C60-57F1-841F588EC1F7}"/>
              </a:ext>
            </a:extLst>
          </p:cNvPr>
          <p:cNvSpPr>
            <a:spLocks noGrp="1"/>
          </p:cNvSpPr>
          <p:nvPr>
            <p:ph type="dt" sz="half" idx="10"/>
          </p:nvPr>
        </p:nvSpPr>
        <p:spPr/>
        <p:txBody>
          <a:bodyPr/>
          <a:lstStyle/>
          <a:p>
            <a:fld id="{86525CAD-7B1B-3745-A0B9-5F638FFA738C}" type="datetimeFigureOut">
              <a:rPr lang="en-US" smtClean="0"/>
              <a:t>1/15/2024</a:t>
            </a:fld>
            <a:endParaRPr lang="en-US"/>
          </a:p>
        </p:txBody>
      </p:sp>
      <p:sp>
        <p:nvSpPr>
          <p:cNvPr id="3" name="Footer Placeholder 2">
            <a:extLst>
              <a:ext uri="{FF2B5EF4-FFF2-40B4-BE49-F238E27FC236}">
                <a16:creationId xmlns:a16="http://schemas.microsoft.com/office/drawing/2014/main" id="{E2A026AB-A480-9C1A-0C6F-75275F913C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411511-674F-9B1A-68E9-B051838E9057}"/>
              </a:ext>
            </a:extLst>
          </p:cNvPr>
          <p:cNvSpPr>
            <a:spLocks noGrp="1"/>
          </p:cNvSpPr>
          <p:nvPr>
            <p:ph type="sldNum" sz="quarter" idx="12"/>
          </p:nvPr>
        </p:nvSpPr>
        <p:spPr/>
        <p:txBody>
          <a:bodyPr/>
          <a:lstStyle/>
          <a:p>
            <a:fld id="{956DA1B4-AAD3-B045-A644-7D398F9620FF}" type="slidenum">
              <a:rPr lang="en-US" smtClean="0"/>
              <a:t>‹#›</a:t>
            </a:fld>
            <a:endParaRPr lang="en-US"/>
          </a:p>
        </p:txBody>
      </p:sp>
    </p:spTree>
    <p:extLst>
      <p:ext uri="{BB962C8B-B14F-4D97-AF65-F5344CB8AC3E}">
        <p14:creationId xmlns:p14="http://schemas.microsoft.com/office/powerpoint/2010/main" val="3075070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9CC71-8883-1297-9DBD-F3B7E63A67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8DBD42-3A17-C438-1F35-3A430E667D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49847-3B28-47A1-87BC-C07F9FFAEE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D392A3-F222-E6C5-F26A-EB0786DD7215}"/>
              </a:ext>
            </a:extLst>
          </p:cNvPr>
          <p:cNvSpPr>
            <a:spLocks noGrp="1"/>
          </p:cNvSpPr>
          <p:nvPr>
            <p:ph type="dt" sz="half" idx="10"/>
          </p:nvPr>
        </p:nvSpPr>
        <p:spPr/>
        <p:txBody>
          <a:bodyPr/>
          <a:lstStyle/>
          <a:p>
            <a:fld id="{86525CAD-7B1B-3745-A0B9-5F638FFA738C}" type="datetimeFigureOut">
              <a:rPr lang="en-US" smtClean="0"/>
              <a:t>1/15/2024</a:t>
            </a:fld>
            <a:endParaRPr lang="en-US"/>
          </a:p>
        </p:txBody>
      </p:sp>
      <p:sp>
        <p:nvSpPr>
          <p:cNvPr id="6" name="Footer Placeholder 5">
            <a:extLst>
              <a:ext uri="{FF2B5EF4-FFF2-40B4-BE49-F238E27FC236}">
                <a16:creationId xmlns:a16="http://schemas.microsoft.com/office/drawing/2014/main" id="{36FE2FB7-D7F9-A2BC-01B6-CDB58ADCC8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4B04C0-8148-5786-B21D-8CDD608D349E}"/>
              </a:ext>
            </a:extLst>
          </p:cNvPr>
          <p:cNvSpPr>
            <a:spLocks noGrp="1"/>
          </p:cNvSpPr>
          <p:nvPr>
            <p:ph type="sldNum" sz="quarter" idx="12"/>
          </p:nvPr>
        </p:nvSpPr>
        <p:spPr/>
        <p:txBody>
          <a:bodyPr/>
          <a:lstStyle/>
          <a:p>
            <a:fld id="{956DA1B4-AAD3-B045-A644-7D398F9620FF}" type="slidenum">
              <a:rPr lang="en-US" smtClean="0"/>
              <a:t>‹#›</a:t>
            </a:fld>
            <a:endParaRPr lang="en-US"/>
          </a:p>
        </p:txBody>
      </p:sp>
    </p:spTree>
    <p:extLst>
      <p:ext uri="{BB962C8B-B14F-4D97-AF65-F5344CB8AC3E}">
        <p14:creationId xmlns:p14="http://schemas.microsoft.com/office/powerpoint/2010/main" val="2689254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5A5CD-FE8F-C0A3-7F1A-528FA906EE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50064F-A639-6E77-288D-8BAAE3620E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093C25-E27D-7B3B-2648-BE89ED91C6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7644F7-2BD2-5012-CA68-427863484B29}"/>
              </a:ext>
            </a:extLst>
          </p:cNvPr>
          <p:cNvSpPr>
            <a:spLocks noGrp="1"/>
          </p:cNvSpPr>
          <p:nvPr>
            <p:ph type="dt" sz="half" idx="10"/>
          </p:nvPr>
        </p:nvSpPr>
        <p:spPr/>
        <p:txBody>
          <a:bodyPr/>
          <a:lstStyle/>
          <a:p>
            <a:fld id="{86525CAD-7B1B-3745-A0B9-5F638FFA738C}" type="datetimeFigureOut">
              <a:rPr lang="en-US" smtClean="0"/>
              <a:t>1/15/2024</a:t>
            </a:fld>
            <a:endParaRPr lang="en-US"/>
          </a:p>
        </p:txBody>
      </p:sp>
      <p:sp>
        <p:nvSpPr>
          <p:cNvPr id="6" name="Footer Placeholder 5">
            <a:extLst>
              <a:ext uri="{FF2B5EF4-FFF2-40B4-BE49-F238E27FC236}">
                <a16:creationId xmlns:a16="http://schemas.microsoft.com/office/drawing/2014/main" id="{781F3841-58A6-1675-4022-2997D25389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3DCA6B-63FA-6A15-2214-C757CA9CE733}"/>
              </a:ext>
            </a:extLst>
          </p:cNvPr>
          <p:cNvSpPr>
            <a:spLocks noGrp="1"/>
          </p:cNvSpPr>
          <p:nvPr>
            <p:ph type="sldNum" sz="quarter" idx="12"/>
          </p:nvPr>
        </p:nvSpPr>
        <p:spPr/>
        <p:txBody>
          <a:bodyPr/>
          <a:lstStyle/>
          <a:p>
            <a:fld id="{956DA1B4-AAD3-B045-A644-7D398F9620FF}" type="slidenum">
              <a:rPr lang="en-US" smtClean="0"/>
              <a:t>‹#›</a:t>
            </a:fld>
            <a:endParaRPr lang="en-US"/>
          </a:p>
        </p:txBody>
      </p:sp>
    </p:spTree>
    <p:extLst>
      <p:ext uri="{BB962C8B-B14F-4D97-AF65-F5344CB8AC3E}">
        <p14:creationId xmlns:p14="http://schemas.microsoft.com/office/powerpoint/2010/main" val="2286222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6333AC-9158-58EA-E999-E290FEF7AE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F89C7F-A1E3-3413-9B18-FD2F6DE48A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03B49-D434-894D-3118-C0CC750F10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25CAD-7B1B-3745-A0B9-5F638FFA738C}" type="datetimeFigureOut">
              <a:rPr lang="en-US" smtClean="0"/>
              <a:t>1/15/2024</a:t>
            </a:fld>
            <a:endParaRPr lang="en-US"/>
          </a:p>
        </p:txBody>
      </p:sp>
      <p:sp>
        <p:nvSpPr>
          <p:cNvPr id="5" name="Footer Placeholder 4">
            <a:extLst>
              <a:ext uri="{FF2B5EF4-FFF2-40B4-BE49-F238E27FC236}">
                <a16:creationId xmlns:a16="http://schemas.microsoft.com/office/drawing/2014/main" id="{188FD717-9589-A6A6-034A-1F54B24A38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846F85-CD6B-94F0-C5FB-F946A3B822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6DA1B4-AAD3-B045-A644-7D398F9620FF}" type="slidenum">
              <a:rPr lang="en-US" smtClean="0"/>
              <a:t>‹#›</a:t>
            </a:fld>
            <a:endParaRPr lang="en-US"/>
          </a:p>
        </p:txBody>
      </p:sp>
    </p:spTree>
    <p:extLst>
      <p:ext uri="{BB962C8B-B14F-4D97-AF65-F5344CB8AC3E}">
        <p14:creationId xmlns:p14="http://schemas.microsoft.com/office/powerpoint/2010/main" val="3739279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microsoft.com/office/2018/10/relationships/comments" Target="../comments/modernComment_1AE_792CE7FD.xml"/><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microsoft.com/office/2018/10/relationships/comments" Target="../comments/modernComment_1A4_D15D7947.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hyperlink" Target="https://www.mentimeter.com/app/presentation/albkp8f296xuomfb9fy9n4m384epk4vh"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D2D288-DD47-9F06-A409-8A66D1E9CF22}"/>
              </a:ext>
            </a:extLst>
          </p:cNvPr>
          <p:cNvSpPr>
            <a:spLocks noGrp="1"/>
          </p:cNvSpPr>
          <p:nvPr>
            <p:ph type="body" sz="quarter" idx="13"/>
          </p:nvPr>
        </p:nvSpPr>
        <p:spPr>
          <a:xfrm>
            <a:off x="1543223" y="2998469"/>
            <a:ext cx="3388360" cy="1143000"/>
          </a:xfrm>
        </p:spPr>
        <p:txBody>
          <a:bodyPr>
            <a:noAutofit/>
          </a:bodyPr>
          <a:lstStyle/>
          <a:p>
            <a:r>
              <a:rPr lang="en-US" sz="3200" dirty="0"/>
              <a:t>MAJOR EVENTS THAT SHAPED THE FERTILIZER INDUSTRY</a:t>
            </a:r>
          </a:p>
        </p:txBody>
      </p:sp>
      <p:pic>
        <p:nvPicPr>
          <p:cNvPr id="7" name="Picture 6">
            <a:extLst>
              <a:ext uri="{FF2B5EF4-FFF2-40B4-BE49-F238E27FC236}">
                <a16:creationId xmlns:a16="http://schemas.microsoft.com/office/drawing/2014/main" id="{D7928547-51AF-6710-09D1-0F534B7AF7BD}"/>
              </a:ext>
            </a:extLst>
          </p:cNvPr>
          <p:cNvPicPr>
            <a:picLocks noChangeAspect="1"/>
          </p:cNvPicPr>
          <p:nvPr/>
        </p:nvPicPr>
        <p:blipFill>
          <a:blip r:embed="rId3"/>
          <a:stretch>
            <a:fillRect/>
          </a:stretch>
        </p:blipFill>
        <p:spPr>
          <a:xfrm>
            <a:off x="10756083" y="5783821"/>
            <a:ext cx="1611268" cy="1074179"/>
          </a:xfrm>
          <a:prstGeom prst="rect">
            <a:avLst/>
          </a:prstGeom>
        </p:spPr>
      </p:pic>
      <p:pic>
        <p:nvPicPr>
          <p:cNvPr id="9" name="Picture 8">
            <a:extLst>
              <a:ext uri="{FF2B5EF4-FFF2-40B4-BE49-F238E27FC236}">
                <a16:creationId xmlns:a16="http://schemas.microsoft.com/office/drawing/2014/main" id="{2C4FED29-84CF-8122-93AA-DA98EDAE98D5}"/>
              </a:ext>
            </a:extLst>
          </p:cNvPr>
          <p:cNvPicPr>
            <a:picLocks noChangeAspect="1"/>
          </p:cNvPicPr>
          <p:nvPr/>
        </p:nvPicPr>
        <p:blipFill>
          <a:blip r:embed="rId4"/>
          <a:stretch>
            <a:fillRect/>
          </a:stretch>
        </p:blipFill>
        <p:spPr>
          <a:xfrm>
            <a:off x="1681019" y="0"/>
            <a:ext cx="3112769" cy="3112769"/>
          </a:xfrm>
          <a:prstGeom prst="rect">
            <a:avLst/>
          </a:prstGeom>
        </p:spPr>
      </p:pic>
    </p:spTree>
    <p:extLst>
      <p:ext uri="{BB962C8B-B14F-4D97-AF65-F5344CB8AC3E}">
        <p14:creationId xmlns:p14="http://schemas.microsoft.com/office/powerpoint/2010/main" val="2250399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4F589288-B4B9-09D8-A87F-495F92FCA7F3}"/>
              </a:ext>
            </a:extLst>
          </p:cNvPr>
          <p:cNvSpPr>
            <a:spLocks noGrp="1"/>
          </p:cNvSpPr>
          <p:nvPr>
            <p:ph type="body" sz="quarter" idx="13"/>
          </p:nvPr>
        </p:nvSpPr>
        <p:spPr>
          <a:xfrm>
            <a:off x="6384926" y="990598"/>
            <a:ext cx="4630737" cy="1133475"/>
          </a:xfrm>
        </p:spPr>
        <p:txBody>
          <a:bodyPr/>
          <a:lstStyle/>
          <a:p>
            <a:r>
              <a:rPr lang="en-US"/>
              <a:t>Walk-N-Talk</a:t>
            </a:r>
            <a:endParaRPr lang="en-US" dirty="0"/>
          </a:p>
        </p:txBody>
      </p:sp>
      <p:sp>
        <p:nvSpPr>
          <p:cNvPr id="9" name="TextBox 8">
            <a:extLst>
              <a:ext uri="{FF2B5EF4-FFF2-40B4-BE49-F238E27FC236}">
                <a16:creationId xmlns:a16="http://schemas.microsoft.com/office/drawing/2014/main" id="{046AF1C3-7566-631F-E20E-891A37178735}"/>
              </a:ext>
            </a:extLst>
          </p:cNvPr>
          <p:cNvSpPr txBox="1"/>
          <p:nvPr/>
        </p:nvSpPr>
        <p:spPr>
          <a:xfrm>
            <a:off x="6384926" y="2124073"/>
            <a:ext cx="5448300" cy="4324261"/>
          </a:xfrm>
          <a:prstGeom prst="rect">
            <a:avLst/>
          </a:prstGeom>
          <a:noFill/>
        </p:spPr>
        <p:txBody>
          <a:bodyPr wrap="square" rtlCol="0">
            <a:spAutoFit/>
          </a:bodyPr>
          <a:lstStyle/>
          <a:p>
            <a:r>
              <a:rPr lang="en-US" sz="2800" b="1" dirty="0">
                <a:solidFill>
                  <a:srgbClr val="00677F"/>
                </a:solidFill>
                <a:latin typeface="Yrsa" panose="02020503060400000000" pitchFamily="18" charset="77"/>
                <a:ea typeface="Roboto" panose="02000000000000000000" pitchFamily="2" charset="0"/>
                <a:cs typeface="Roboto" panose="02000000000000000000" pitchFamily="2" charset="0"/>
              </a:rPr>
              <a:t>What trends do you see happening in the U.S. or internationally that have the potential to affect the fertilizer industry?</a:t>
            </a:r>
          </a:p>
          <a:p>
            <a:endParaRPr lang="en-US" sz="2800" dirty="0">
              <a:latin typeface="Roboto" panose="02000000000000000000" pitchFamily="2" charset="0"/>
              <a:ea typeface="Roboto" panose="02000000000000000000" pitchFamily="2" charset="0"/>
              <a:cs typeface="Roboto" panose="02000000000000000000" pitchFamily="2" charset="0"/>
            </a:endParaRPr>
          </a:p>
          <a:p>
            <a:pPr marL="457200" indent="-457200">
              <a:spcAft>
                <a:spcPts val="600"/>
              </a:spcAft>
              <a:buFont typeface="+mj-lt"/>
              <a:buAutoNum type="arabicPeriod"/>
            </a:pPr>
            <a:r>
              <a:rPr lang="en-US" sz="2000" dirty="0">
                <a:latin typeface="Roboto" panose="02000000000000000000" pitchFamily="2" charset="0"/>
                <a:ea typeface="Roboto" panose="02000000000000000000" pitchFamily="2" charset="0"/>
                <a:cs typeface="Roboto" panose="02000000000000000000" pitchFamily="2" charset="0"/>
              </a:rPr>
              <a:t>Find a partner from a different table</a:t>
            </a:r>
          </a:p>
          <a:p>
            <a:pPr marL="457200" indent="-457200">
              <a:spcAft>
                <a:spcPts val="600"/>
              </a:spcAft>
              <a:buFont typeface="+mj-lt"/>
              <a:buAutoNum type="arabicPeriod"/>
            </a:pPr>
            <a:r>
              <a:rPr lang="en-US" sz="2000" dirty="0">
                <a:latin typeface="Roboto" panose="02000000000000000000" pitchFamily="2" charset="0"/>
                <a:ea typeface="Roboto" panose="02000000000000000000" pitchFamily="2" charset="0"/>
                <a:cs typeface="Roboto" panose="02000000000000000000" pitchFamily="2" charset="0"/>
              </a:rPr>
              <a:t>Move to the perimeter of the room</a:t>
            </a:r>
          </a:p>
          <a:p>
            <a:pPr marL="457200" indent="-457200">
              <a:spcAft>
                <a:spcPts val="600"/>
              </a:spcAft>
              <a:buFont typeface="+mj-lt"/>
              <a:buAutoNum type="arabicPeriod"/>
            </a:pPr>
            <a:r>
              <a:rPr lang="en-US" sz="2000" dirty="0">
                <a:latin typeface="Roboto" panose="02000000000000000000" pitchFamily="2" charset="0"/>
                <a:ea typeface="Roboto" panose="02000000000000000000" pitchFamily="2" charset="0"/>
                <a:cs typeface="Roboto" panose="02000000000000000000" pitchFamily="2" charset="0"/>
              </a:rPr>
              <a:t>Share your ideas and make a lap around the room</a:t>
            </a:r>
          </a:p>
          <a:p>
            <a:pPr marL="457200" indent="-457200">
              <a:spcAft>
                <a:spcPts val="600"/>
              </a:spcAft>
              <a:buFont typeface="+mj-lt"/>
              <a:buAutoNum type="arabicPeriod"/>
            </a:pPr>
            <a:r>
              <a:rPr lang="en-US" sz="2000" dirty="0">
                <a:latin typeface="Roboto" panose="02000000000000000000" pitchFamily="2" charset="0"/>
                <a:ea typeface="Roboto" panose="02000000000000000000" pitchFamily="2" charset="0"/>
                <a:cs typeface="Roboto" panose="02000000000000000000" pitchFamily="2" charset="0"/>
              </a:rPr>
              <a:t>Identify the type of event from the five options on the timeline</a:t>
            </a:r>
            <a:r>
              <a:rPr lang="en-US" sz="2000" i="1" dirty="0">
                <a:latin typeface="Roboto" panose="02000000000000000000" pitchFamily="2" charset="0"/>
                <a:ea typeface="Roboto" panose="02000000000000000000" pitchFamily="2" charset="0"/>
                <a:cs typeface="Roboto" panose="02000000000000000000" pitchFamily="2" charset="0"/>
              </a:rPr>
              <a:t> </a:t>
            </a:r>
          </a:p>
        </p:txBody>
      </p:sp>
      <p:pic>
        <p:nvPicPr>
          <p:cNvPr id="18" name="Picture 17" descr="A person and person walking in a field&#10;&#10;Description automatically generated">
            <a:extLst>
              <a:ext uri="{FF2B5EF4-FFF2-40B4-BE49-F238E27FC236}">
                <a16:creationId xmlns:a16="http://schemas.microsoft.com/office/drawing/2014/main" id="{79BCF14D-DC92-62FC-DC85-7E7A9047739B}"/>
              </a:ext>
            </a:extLst>
          </p:cNvPr>
          <p:cNvPicPr>
            <a:picLocks noChangeAspect="1"/>
          </p:cNvPicPr>
          <p:nvPr/>
        </p:nvPicPr>
        <p:blipFill rotWithShape="1">
          <a:blip r:embed="rId3"/>
          <a:srcRect l="31660" r="18734"/>
          <a:stretch/>
        </p:blipFill>
        <p:spPr>
          <a:xfrm>
            <a:off x="-600076" y="26070"/>
            <a:ext cx="6015039" cy="6819898"/>
          </a:xfrm>
          <a:prstGeom prst="rect">
            <a:avLst/>
          </a:prstGeom>
        </p:spPr>
      </p:pic>
      <p:pic>
        <p:nvPicPr>
          <p:cNvPr id="2" name="Graphic 1" descr="Open quotation mark with solid fill">
            <a:extLst>
              <a:ext uri="{FF2B5EF4-FFF2-40B4-BE49-F238E27FC236}">
                <a16:creationId xmlns:a16="http://schemas.microsoft.com/office/drawing/2014/main" id="{57A09D71-3515-CDD1-4036-897BC56FEF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09253" y="1487062"/>
            <a:ext cx="1472705" cy="1472705"/>
          </a:xfrm>
          <a:prstGeom prst="rect">
            <a:avLst/>
          </a:prstGeom>
        </p:spPr>
      </p:pic>
      <p:pic>
        <p:nvPicPr>
          <p:cNvPr id="3" name="Graphic 2" descr="Open quotation mark with solid fill">
            <a:extLst>
              <a:ext uri="{FF2B5EF4-FFF2-40B4-BE49-F238E27FC236}">
                <a16:creationId xmlns:a16="http://schemas.microsoft.com/office/drawing/2014/main" id="{D1B6AB73-9113-D4C9-2748-38258AA044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0810481" y="3083118"/>
            <a:ext cx="1022745" cy="1022745"/>
          </a:xfrm>
          <a:prstGeom prst="rect">
            <a:avLst/>
          </a:prstGeom>
        </p:spPr>
      </p:pic>
    </p:spTree>
    <p:extLst>
      <p:ext uri="{BB962C8B-B14F-4D97-AF65-F5344CB8AC3E}">
        <p14:creationId xmlns:p14="http://schemas.microsoft.com/office/powerpoint/2010/main" val="3314165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44AC1D-8CD9-06C5-595F-723B631E284F}"/>
              </a:ext>
            </a:extLst>
          </p:cNvPr>
          <p:cNvSpPr>
            <a:spLocks noGrp="1"/>
          </p:cNvSpPr>
          <p:nvPr>
            <p:ph type="body" sz="quarter" idx="11"/>
          </p:nvPr>
        </p:nvSpPr>
        <p:spPr>
          <a:xfrm>
            <a:off x="480392" y="4173432"/>
            <a:ext cx="3374167" cy="1090612"/>
          </a:xfrm>
        </p:spPr>
        <p:txBody>
          <a:bodyPr/>
          <a:lstStyle/>
          <a:p>
            <a:r>
              <a:rPr lang="en-US" dirty="0"/>
              <a:t>Closing</a:t>
            </a:r>
          </a:p>
        </p:txBody>
      </p:sp>
      <p:sp>
        <p:nvSpPr>
          <p:cNvPr id="3" name="Text Placeholder 2">
            <a:extLst>
              <a:ext uri="{FF2B5EF4-FFF2-40B4-BE49-F238E27FC236}">
                <a16:creationId xmlns:a16="http://schemas.microsoft.com/office/drawing/2014/main" id="{4582EF89-A4AC-D72D-8746-8A60B7133913}"/>
              </a:ext>
            </a:extLst>
          </p:cNvPr>
          <p:cNvSpPr>
            <a:spLocks noGrp="1"/>
          </p:cNvSpPr>
          <p:nvPr>
            <p:ph type="body" sz="quarter" idx="12"/>
          </p:nvPr>
        </p:nvSpPr>
        <p:spPr/>
        <p:txBody>
          <a:bodyPr>
            <a:normAutofit/>
          </a:bodyPr>
          <a:lstStyle/>
          <a:p>
            <a:pPr marL="457200" indent="-457200">
              <a:buFont typeface="Arial" panose="020B0604020202020204" pitchFamily="34" charset="0"/>
              <a:buChar char="•"/>
            </a:pPr>
            <a:r>
              <a:rPr lang="en-US" sz="2800" dirty="0"/>
              <a:t>#</a:t>
            </a:r>
            <a:r>
              <a:rPr lang="en-US" sz="2800" dirty="0" err="1"/>
              <a:t>TFIFertilizers</a:t>
            </a:r>
            <a:r>
              <a:rPr lang="en-US" sz="2800" dirty="0"/>
              <a:t> – share your experience on social media! </a:t>
            </a:r>
          </a:p>
        </p:txBody>
      </p:sp>
      <p:pic>
        <p:nvPicPr>
          <p:cNvPr id="4" name="Picture 3">
            <a:extLst>
              <a:ext uri="{FF2B5EF4-FFF2-40B4-BE49-F238E27FC236}">
                <a16:creationId xmlns:a16="http://schemas.microsoft.com/office/drawing/2014/main" id="{62785597-B146-84BF-5717-5C76DDDB8272}"/>
              </a:ext>
            </a:extLst>
          </p:cNvPr>
          <p:cNvPicPr>
            <a:picLocks noChangeAspect="1"/>
          </p:cNvPicPr>
          <p:nvPr/>
        </p:nvPicPr>
        <p:blipFill>
          <a:blip r:embed="rId3"/>
          <a:stretch>
            <a:fillRect/>
          </a:stretch>
        </p:blipFill>
        <p:spPr>
          <a:xfrm>
            <a:off x="91440" y="5786846"/>
            <a:ext cx="1165859" cy="1165859"/>
          </a:xfrm>
          <a:prstGeom prst="rect">
            <a:avLst/>
          </a:prstGeom>
        </p:spPr>
      </p:pic>
      <p:pic>
        <p:nvPicPr>
          <p:cNvPr id="5" name="Picture 4">
            <a:extLst>
              <a:ext uri="{FF2B5EF4-FFF2-40B4-BE49-F238E27FC236}">
                <a16:creationId xmlns:a16="http://schemas.microsoft.com/office/drawing/2014/main" id="{0887D414-A2D0-F6B6-52D8-105437B0301D}"/>
              </a:ext>
            </a:extLst>
          </p:cNvPr>
          <p:cNvPicPr>
            <a:picLocks noChangeAspect="1"/>
          </p:cNvPicPr>
          <p:nvPr/>
        </p:nvPicPr>
        <p:blipFill>
          <a:blip r:embed="rId4"/>
          <a:stretch>
            <a:fillRect/>
          </a:stretch>
        </p:blipFill>
        <p:spPr>
          <a:xfrm>
            <a:off x="10905208" y="5903112"/>
            <a:ext cx="1391296" cy="927531"/>
          </a:xfrm>
          <a:prstGeom prst="rect">
            <a:avLst/>
          </a:prstGeom>
        </p:spPr>
      </p:pic>
    </p:spTree>
    <p:extLst>
      <p:ext uri="{BB962C8B-B14F-4D97-AF65-F5344CB8AC3E}">
        <p14:creationId xmlns:p14="http://schemas.microsoft.com/office/powerpoint/2010/main" val="610932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BA88FC-80A5-45AC-DEC4-6CA006725C97}"/>
              </a:ext>
            </a:extLst>
          </p:cNvPr>
          <p:cNvSpPr>
            <a:spLocks noGrp="1"/>
          </p:cNvSpPr>
          <p:nvPr>
            <p:ph type="body" sz="quarter" idx="11"/>
          </p:nvPr>
        </p:nvSpPr>
        <p:spPr>
          <a:xfrm>
            <a:off x="444500" y="2894796"/>
            <a:ext cx="4021466" cy="1123122"/>
          </a:xfrm>
        </p:spPr>
        <p:txBody>
          <a:bodyPr vert="horz" lIns="91440" tIns="45720" rIns="91440" bIns="45720" rtlCol="0" anchor="t">
            <a:noAutofit/>
          </a:bodyPr>
          <a:lstStyle/>
          <a:p>
            <a:r>
              <a:rPr lang="en-US" sz="4400" dirty="0">
                <a:latin typeface="Yrsa"/>
              </a:rPr>
              <a:t>Expectations</a:t>
            </a:r>
            <a:endParaRPr lang="en-US" dirty="0"/>
          </a:p>
        </p:txBody>
      </p:sp>
      <p:pic>
        <p:nvPicPr>
          <p:cNvPr id="5" name="Picture 4">
            <a:extLst>
              <a:ext uri="{FF2B5EF4-FFF2-40B4-BE49-F238E27FC236}">
                <a16:creationId xmlns:a16="http://schemas.microsoft.com/office/drawing/2014/main" id="{30C3C616-3F73-70C2-CE4C-5D8D136D395F}"/>
              </a:ext>
            </a:extLst>
          </p:cNvPr>
          <p:cNvPicPr>
            <a:picLocks noChangeAspect="1"/>
          </p:cNvPicPr>
          <p:nvPr/>
        </p:nvPicPr>
        <p:blipFill>
          <a:blip r:embed="rId4"/>
          <a:srcRect/>
          <a:stretch/>
        </p:blipFill>
        <p:spPr>
          <a:xfrm>
            <a:off x="62854" y="-78378"/>
            <a:ext cx="1165859" cy="1165859"/>
          </a:xfrm>
          <a:prstGeom prst="rect">
            <a:avLst/>
          </a:prstGeom>
        </p:spPr>
      </p:pic>
      <p:pic>
        <p:nvPicPr>
          <p:cNvPr id="6" name="Picture 5">
            <a:extLst>
              <a:ext uri="{FF2B5EF4-FFF2-40B4-BE49-F238E27FC236}">
                <a16:creationId xmlns:a16="http://schemas.microsoft.com/office/drawing/2014/main" id="{218BB050-CF75-046E-D765-8ECA716CC6AC}"/>
              </a:ext>
            </a:extLst>
          </p:cNvPr>
          <p:cNvPicPr>
            <a:picLocks noChangeAspect="1"/>
          </p:cNvPicPr>
          <p:nvPr/>
        </p:nvPicPr>
        <p:blipFill>
          <a:blip r:embed="rId5"/>
          <a:stretch>
            <a:fillRect/>
          </a:stretch>
        </p:blipFill>
        <p:spPr>
          <a:xfrm>
            <a:off x="10905208" y="5903112"/>
            <a:ext cx="1391296" cy="927531"/>
          </a:xfrm>
          <a:prstGeom prst="rect">
            <a:avLst/>
          </a:prstGeom>
        </p:spPr>
      </p:pic>
      <p:sp>
        <p:nvSpPr>
          <p:cNvPr id="11" name="Text Placeholder 2">
            <a:extLst>
              <a:ext uri="{FF2B5EF4-FFF2-40B4-BE49-F238E27FC236}">
                <a16:creationId xmlns:a16="http://schemas.microsoft.com/office/drawing/2014/main" id="{094B3B07-02FE-65BF-ED14-8F13C99D5A89}"/>
              </a:ext>
            </a:extLst>
          </p:cNvPr>
          <p:cNvSpPr txBox="1">
            <a:spLocks/>
          </p:cNvSpPr>
          <p:nvPr/>
        </p:nvSpPr>
        <p:spPr>
          <a:xfrm>
            <a:off x="6258595" y="1390456"/>
            <a:ext cx="4143045" cy="112312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7F7F7"/>
                </a:solidFill>
                <a:latin typeface="Yrsa" panose="020D0000000400000000"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r>
              <a:rPr lang="en-US" sz="3200" dirty="0">
                <a:solidFill>
                  <a:srgbClr val="005326"/>
                </a:solidFill>
                <a:latin typeface="Roboto"/>
                <a:ea typeface="Roboto"/>
                <a:cs typeface="Roboto"/>
              </a:rPr>
              <a:t>Please keep phones on silent. </a:t>
            </a:r>
          </a:p>
          <a:p>
            <a:pPr marL="571500" indent="-571500">
              <a:buFont typeface="Arial" panose="020B0604020202020204" pitchFamily="34" charset="0"/>
              <a:buChar char="•"/>
            </a:pPr>
            <a:r>
              <a:rPr lang="en-US" sz="3200" dirty="0">
                <a:solidFill>
                  <a:srgbClr val="005326"/>
                </a:solidFill>
                <a:latin typeface="Roboto"/>
                <a:ea typeface="Roboto"/>
                <a:cs typeface="Roboto"/>
              </a:rPr>
              <a:t>Drinks</a:t>
            </a:r>
          </a:p>
          <a:p>
            <a:pPr marL="571500" indent="-571500">
              <a:buFont typeface="Arial" panose="020B0604020202020204" pitchFamily="34" charset="0"/>
              <a:buChar char="•"/>
            </a:pPr>
            <a:r>
              <a:rPr lang="en-US" sz="3200" dirty="0">
                <a:solidFill>
                  <a:srgbClr val="005326"/>
                </a:solidFill>
                <a:latin typeface="Roboto"/>
                <a:ea typeface="Roboto"/>
                <a:cs typeface="Roboto"/>
              </a:rPr>
              <a:t>Restrooms</a:t>
            </a:r>
          </a:p>
          <a:p>
            <a:pPr marL="571500" indent="-571500">
              <a:buFont typeface="Arial" panose="020B0604020202020204" pitchFamily="34" charset="0"/>
              <a:buChar char="•"/>
            </a:pPr>
            <a:r>
              <a:rPr lang="en-US" sz="3200" dirty="0">
                <a:solidFill>
                  <a:srgbClr val="005326"/>
                </a:solidFill>
                <a:latin typeface="Roboto"/>
                <a:ea typeface="Roboto"/>
                <a:cs typeface="Roboto"/>
              </a:rPr>
              <a:t>Be engaged! </a:t>
            </a:r>
          </a:p>
          <a:p>
            <a:pPr marL="571500" indent="-571500">
              <a:buFont typeface="Arial" panose="020B0604020202020204" pitchFamily="34" charset="0"/>
              <a:buChar char="•"/>
            </a:pPr>
            <a:endParaRPr lang="en-US" sz="3200" dirty="0">
              <a:solidFill>
                <a:srgbClr val="005326"/>
              </a:solidFill>
              <a:latin typeface="Roboto"/>
              <a:ea typeface="Roboto"/>
              <a:cs typeface="Roboto"/>
            </a:endParaRPr>
          </a:p>
        </p:txBody>
      </p:sp>
      <p:sp>
        <p:nvSpPr>
          <p:cNvPr id="8" name="Oval 7">
            <a:extLst>
              <a:ext uri="{FF2B5EF4-FFF2-40B4-BE49-F238E27FC236}">
                <a16:creationId xmlns:a16="http://schemas.microsoft.com/office/drawing/2014/main" id="{2EC88E53-E140-E6DE-CFD8-D36797ECE9B7}"/>
              </a:ext>
            </a:extLst>
          </p:cNvPr>
          <p:cNvSpPr/>
          <p:nvPr/>
        </p:nvSpPr>
        <p:spPr>
          <a:xfrm>
            <a:off x="1389871" y="3949846"/>
            <a:ext cx="1874921" cy="1704472"/>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Handshake with solid fill">
            <a:extLst>
              <a:ext uri="{FF2B5EF4-FFF2-40B4-BE49-F238E27FC236}">
                <a16:creationId xmlns:a16="http://schemas.microsoft.com/office/drawing/2014/main" id="{B98EB242-A43B-682C-0F39-6B005DF954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42536" y="4111269"/>
            <a:ext cx="1425742" cy="1425742"/>
          </a:xfrm>
          <a:prstGeom prst="rect">
            <a:avLst/>
          </a:prstGeom>
        </p:spPr>
      </p:pic>
    </p:spTree>
    <p:extLst>
      <p:ext uri="{BB962C8B-B14F-4D97-AF65-F5344CB8AC3E}">
        <p14:creationId xmlns:p14="http://schemas.microsoft.com/office/powerpoint/2010/main" val="2032986109"/>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677AF6-B40F-011A-6AF9-599E943FA880}"/>
              </a:ext>
            </a:extLst>
          </p:cNvPr>
          <p:cNvSpPr>
            <a:spLocks noGrp="1"/>
          </p:cNvSpPr>
          <p:nvPr>
            <p:ph type="body" sz="quarter" idx="11"/>
          </p:nvPr>
        </p:nvSpPr>
        <p:spPr/>
        <p:txBody>
          <a:bodyPr>
            <a:normAutofit fontScale="70000" lnSpcReduction="20000"/>
          </a:bodyPr>
          <a:lstStyle/>
          <a:p>
            <a:r>
              <a:rPr lang="en-US" dirty="0"/>
              <a:t>The Fertilizer industry is…</a:t>
            </a:r>
          </a:p>
        </p:txBody>
      </p:sp>
      <p:sp>
        <p:nvSpPr>
          <p:cNvPr id="3" name="Text Placeholder 2">
            <a:extLst>
              <a:ext uri="{FF2B5EF4-FFF2-40B4-BE49-F238E27FC236}">
                <a16:creationId xmlns:a16="http://schemas.microsoft.com/office/drawing/2014/main" id="{1AC91ABA-F6C2-2FEA-9582-4E7BE3976359}"/>
              </a:ext>
            </a:extLst>
          </p:cNvPr>
          <p:cNvSpPr>
            <a:spLocks noGrp="1"/>
          </p:cNvSpPr>
          <p:nvPr>
            <p:ph type="body" sz="quarter" idx="12"/>
          </p:nvPr>
        </p:nvSpPr>
        <p:spPr/>
        <p:txBody>
          <a:bodyPr>
            <a:normAutofit/>
          </a:bodyPr>
          <a:lstStyle/>
          <a:p>
            <a:pPr algn="ctr"/>
            <a:r>
              <a:rPr lang="en-US" i="1" dirty="0"/>
              <a:t>Follow the QR code to a Word Cloud</a:t>
            </a:r>
          </a:p>
          <a:p>
            <a:pPr algn="ctr"/>
            <a:endParaRPr lang="en-US" i="1" dirty="0"/>
          </a:p>
          <a:p>
            <a:pPr algn="ctr"/>
            <a:r>
              <a:rPr lang="en-US" i="1" dirty="0">
                <a:hlinkClick r:id="rId4"/>
              </a:rPr>
              <a:t>Word Cloud Results</a:t>
            </a:r>
            <a:endParaRPr lang="en-US" i="1" dirty="0"/>
          </a:p>
        </p:txBody>
      </p:sp>
      <p:pic>
        <p:nvPicPr>
          <p:cNvPr id="8" name="Picture 7">
            <a:extLst>
              <a:ext uri="{FF2B5EF4-FFF2-40B4-BE49-F238E27FC236}">
                <a16:creationId xmlns:a16="http://schemas.microsoft.com/office/drawing/2014/main" id="{3862CC97-AE9A-80A3-2B9E-EEB6BF9985D7}"/>
              </a:ext>
            </a:extLst>
          </p:cNvPr>
          <p:cNvPicPr>
            <a:picLocks noChangeAspect="1"/>
          </p:cNvPicPr>
          <p:nvPr/>
        </p:nvPicPr>
        <p:blipFill>
          <a:blip r:embed="rId5"/>
          <a:stretch>
            <a:fillRect/>
          </a:stretch>
        </p:blipFill>
        <p:spPr>
          <a:xfrm>
            <a:off x="10396395" y="5352906"/>
            <a:ext cx="1505094" cy="1505094"/>
          </a:xfrm>
          <a:prstGeom prst="rect">
            <a:avLst/>
          </a:prstGeom>
        </p:spPr>
      </p:pic>
      <p:sp>
        <p:nvSpPr>
          <p:cNvPr id="4" name="Oval 3">
            <a:extLst>
              <a:ext uri="{FF2B5EF4-FFF2-40B4-BE49-F238E27FC236}">
                <a16:creationId xmlns:a16="http://schemas.microsoft.com/office/drawing/2014/main" id="{2D1F1711-A440-DB97-9C98-41326C927E92}"/>
              </a:ext>
            </a:extLst>
          </p:cNvPr>
          <p:cNvSpPr/>
          <p:nvPr/>
        </p:nvSpPr>
        <p:spPr>
          <a:xfrm>
            <a:off x="712781" y="793077"/>
            <a:ext cx="4787499" cy="4776450"/>
          </a:xfrm>
          <a:prstGeom prst="ellipse">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qr code on a white background&#10;&#10;Description automatically generated">
            <a:extLst>
              <a:ext uri="{FF2B5EF4-FFF2-40B4-BE49-F238E27FC236}">
                <a16:creationId xmlns:a16="http://schemas.microsoft.com/office/drawing/2014/main" id="{5C556DD7-CB28-B372-AED8-C24FEBD37AE6}"/>
              </a:ext>
            </a:extLst>
          </p:cNvPr>
          <p:cNvPicPr>
            <a:picLocks noChangeAspect="1"/>
          </p:cNvPicPr>
          <p:nvPr/>
        </p:nvPicPr>
        <p:blipFill>
          <a:blip r:embed="rId6"/>
          <a:stretch>
            <a:fillRect/>
          </a:stretch>
        </p:blipFill>
        <p:spPr>
          <a:xfrm>
            <a:off x="1405466" y="1544652"/>
            <a:ext cx="3452656" cy="3452656"/>
          </a:xfrm>
          <a:prstGeom prst="rect">
            <a:avLst/>
          </a:prstGeom>
        </p:spPr>
      </p:pic>
    </p:spTree>
    <p:extLst>
      <p:ext uri="{BB962C8B-B14F-4D97-AF65-F5344CB8AC3E}">
        <p14:creationId xmlns:p14="http://schemas.microsoft.com/office/powerpoint/2010/main" val="3512564039"/>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8C84C5-A6B9-EE6F-08A0-B805450E5371}"/>
              </a:ext>
            </a:extLst>
          </p:cNvPr>
          <p:cNvSpPr/>
          <p:nvPr/>
        </p:nvSpPr>
        <p:spPr>
          <a:xfrm>
            <a:off x="4969042" y="6166650"/>
            <a:ext cx="5029200" cy="461665"/>
          </a:xfrm>
          <a:prstGeom prst="rect">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BAC4B94-526D-4EE0-0BB6-7652924E1FD9}"/>
              </a:ext>
            </a:extLst>
          </p:cNvPr>
          <p:cNvSpPr/>
          <p:nvPr/>
        </p:nvSpPr>
        <p:spPr>
          <a:xfrm>
            <a:off x="1266823" y="2941169"/>
            <a:ext cx="2314575" cy="2231223"/>
          </a:xfrm>
          <a:prstGeom prst="ellipse">
            <a:avLst/>
          </a:prstGeom>
          <a:solidFill>
            <a:schemeClr val="bg1"/>
          </a:solidFill>
          <a:ln>
            <a:solidFill>
              <a:srgbClr val="C9DC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62AB786-38E1-FDF0-CB58-6EE3AE2FCA32}"/>
              </a:ext>
            </a:extLst>
          </p:cNvPr>
          <p:cNvSpPr>
            <a:spLocks noGrp="1"/>
          </p:cNvSpPr>
          <p:nvPr>
            <p:ph type="body" sz="quarter" idx="11"/>
          </p:nvPr>
        </p:nvSpPr>
        <p:spPr>
          <a:xfrm>
            <a:off x="713547" y="2213169"/>
            <a:ext cx="3529840" cy="663549"/>
          </a:xfrm>
        </p:spPr>
        <p:txBody>
          <a:bodyPr/>
          <a:lstStyle/>
          <a:p>
            <a:pPr algn="ctr"/>
            <a:r>
              <a:rPr lang="en-US" dirty="0"/>
              <a:t>Table Discussion</a:t>
            </a:r>
          </a:p>
        </p:txBody>
      </p:sp>
      <p:sp>
        <p:nvSpPr>
          <p:cNvPr id="6" name="TextBox 5">
            <a:extLst>
              <a:ext uri="{FF2B5EF4-FFF2-40B4-BE49-F238E27FC236}">
                <a16:creationId xmlns:a16="http://schemas.microsoft.com/office/drawing/2014/main" id="{1B808758-C56F-9590-E72D-81383A4DF21F}"/>
              </a:ext>
            </a:extLst>
          </p:cNvPr>
          <p:cNvSpPr txBox="1"/>
          <p:nvPr/>
        </p:nvSpPr>
        <p:spPr>
          <a:xfrm>
            <a:off x="5212204" y="431744"/>
            <a:ext cx="6796800" cy="5478423"/>
          </a:xfrm>
          <a:prstGeom prst="rect">
            <a:avLst/>
          </a:prstGeom>
          <a:noFill/>
        </p:spPr>
        <p:txBody>
          <a:bodyPr wrap="square">
            <a:spAutoFit/>
          </a:bodyPr>
          <a:lstStyle/>
          <a:p>
            <a:pPr marL="342900" marR="0" lvl="0" indent="-342900">
              <a:spcAft>
                <a:spcPts val="1800"/>
              </a:spcAft>
              <a:buFont typeface="Symbol" pitchFamily="2" charset="2"/>
              <a:buChar char=""/>
            </a:pPr>
            <a:r>
              <a:rPr lang="en-US" sz="3200" dirty="0">
                <a:effectLst/>
                <a:latin typeface="Roboto" panose="02000000000000000000" pitchFamily="2" charset="0"/>
                <a:ea typeface="Roboto" panose="02000000000000000000" pitchFamily="2" charset="0"/>
                <a:cs typeface="Roboto" panose="02000000000000000000" pitchFamily="2" charset="0"/>
              </a:rPr>
              <a:t>What </a:t>
            </a:r>
            <a:r>
              <a:rPr lang="en-US" sz="3200" b="1" dirty="0">
                <a:effectLst/>
                <a:latin typeface="Roboto" panose="02000000000000000000" pitchFamily="2" charset="0"/>
                <a:ea typeface="Roboto" panose="02000000000000000000" pitchFamily="2" charset="0"/>
                <a:cs typeface="Roboto" panose="02000000000000000000" pitchFamily="2" charset="0"/>
              </a:rPr>
              <a:t>common themes </a:t>
            </a:r>
            <a:r>
              <a:rPr lang="en-US" sz="3200" dirty="0">
                <a:effectLst/>
                <a:latin typeface="Roboto" panose="02000000000000000000" pitchFamily="2" charset="0"/>
                <a:ea typeface="Roboto" panose="02000000000000000000" pitchFamily="2" charset="0"/>
                <a:cs typeface="Roboto" panose="02000000000000000000" pitchFamily="2" charset="0"/>
              </a:rPr>
              <a:t>do you notice across these milestones? What are some </a:t>
            </a:r>
            <a:r>
              <a:rPr lang="en-US" sz="3200" b="1" dirty="0">
                <a:effectLst/>
                <a:latin typeface="Roboto" panose="02000000000000000000" pitchFamily="2" charset="0"/>
                <a:ea typeface="Roboto" panose="02000000000000000000" pitchFamily="2" charset="0"/>
                <a:cs typeface="Roboto" panose="02000000000000000000" pitchFamily="2" charset="0"/>
              </a:rPr>
              <a:t>differences</a:t>
            </a:r>
            <a:r>
              <a:rPr lang="en-US" sz="3200" dirty="0">
                <a:effectLst/>
                <a:latin typeface="Roboto" panose="02000000000000000000" pitchFamily="2" charset="0"/>
                <a:ea typeface="Roboto" panose="02000000000000000000" pitchFamily="2" charset="0"/>
                <a:cs typeface="Roboto" panose="02000000000000000000" pitchFamily="2" charset="0"/>
              </a:rPr>
              <a:t>?</a:t>
            </a:r>
          </a:p>
          <a:p>
            <a:pPr marL="342900" marR="0" lvl="0" indent="-342900">
              <a:spcAft>
                <a:spcPts val="1800"/>
              </a:spcAft>
              <a:buFont typeface="Symbol" pitchFamily="2" charset="2"/>
              <a:buChar char=""/>
            </a:pPr>
            <a:r>
              <a:rPr lang="en-US" sz="3200" dirty="0">
                <a:effectLst/>
                <a:latin typeface="Roboto" panose="02000000000000000000" pitchFamily="2" charset="0"/>
                <a:ea typeface="Roboto" panose="02000000000000000000" pitchFamily="2" charset="0"/>
                <a:cs typeface="Roboto" panose="02000000000000000000" pitchFamily="2" charset="0"/>
              </a:rPr>
              <a:t>Are these milestones reflective of more </a:t>
            </a:r>
            <a:r>
              <a:rPr lang="en-US" sz="3200" b="1" dirty="0">
                <a:effectLst/>
                <a:latin typeface="Roboto" panose="02000000000000000000" pitchFamily="2" charset="0"/>
                <a:ea typeface="Roboto" panose="02000000000000000000" pitchFamily="2" charset="0"/>
                <a:cs typeface="Roboto" panose="02000000000000000000" pitchFamily="2" charset="0"/>
              </a:rPr>
              <a:t>proactive or reactive </a:t>
            </a:r>
            <a:r>
              <a:rPr lang="en-US" sz="3200" dirty="0">
                <a:effectLst/>
                <a:latin typeface="Roboto" panose="02000000000000000000" pitchFamily="2" charset="0"/>
                <a:ea typeface="Roboto" panose="02000000000000000000" pitchFamily="2" charset="0"/>
                <a:cs typeface="Roboto" panose="02000000000000000000" pitchFamily="2" charset="0"/>
              </a:rPr>
              <a:t>actions taken by the fertilizer industry? </a:t>
            </a:r>
          </a:p>
          <a:p>
            <a:pPr marL="342900" marR="0" lvl="0" indent="-342900">
              <a:spcBef>
                <a:spcPts val="0"/>
              </a:spcBef>
              <a:spcAft>
                <a:spcPts val="800"/>
              </a:spcAft>
              <a:buFont typeface="Symbol" pitchFamily="2" charset="2"/>
              <a:buChar char=""/>
            </a:pPr>
            <a:r>
              <a:rPr lang="en-US" sz="3200" dirty="0">
                <a:solidFill>
                  <a:srgbClr val="000000"/>
                </a:solidFill>
                <a:effectLst/>
                <a:latin typeface="Roboto" panose="02000000000000000000" pitchFamily="2" charset="0"/>
                <a:ea typeface="Montserrat" pitchFamily="2" charset="77"/>
                <a:cs typeface="Times New Roman" panose="02020603050405020304" pitchFamily="18" charset="0"/>
              </a:rPr>
              <a:t>What connection do you see between these </a:t>
            </a:r>
            <a:r>
              <a:rPr lang="en-US" sz="3200" b="1" dirty="0">
                <a:solidFill>
                  <a:srgbClr val="000000"/>
                </a:solidFill>
                <a:effectLst/>
                <a:latin typeface="Roboto" panose="02000000000000000000" pitchFamily="2" charset="0"/>
                <a:ea typeface="Montserrat" pitchFamily="2" charset="77"/>
                <a:cs typeface="Times New Roman" panose="02020603050405020304" pitchFamily="18" charset="0"/>
              </a:rPr>
              <a:t>milestones</a:t>
            </a:r>
            <a:r>
              <a:rPr lang="en-US" sz="3200" dirty="0">
                <a:solidFill>
                  <a:srgbClr val="000000"/>
                </a:solidFill>
                <a:effectLst/>
                <a:latin typeface="Roboto" panose="02000000000000000000" pitchFamily="2" charset="0"/>
                <a:ea typeface="Montserrat" pitchFamily="2" charset="77"/>
                <a:cs typeface="Times New Roman" panose="02020603050405020304" pitchFamily="18" charset="0"/>
              </a:rPr>
              <a:t> and </a:t>
            </a:r>
            <a:r>
              <a:rPr lang="en-US" sz="3200" b="1" dirty="0">
                <a:solidFill>
                  <a:srgbClr val="000000"/>
                </a:solidFill>
                <a:effectLst/>
                <a:latin typeface="Roboto" panose="02000000000000000000" pitchFamily="2" charset="0"/>
                <a:ea typeface="Montserrat" pitchFamily="2" charset="77"/>
                <a:cs typeface="Times New Roman" panose="02020603050405020304" pitchFamily="18" charset="0"/>
              </a:rPr>
              <a:t>your company’s policies </a:t>
            </a:r>
            <a:r>
              <a:rPr lang="en-US" sz="3200" dirty="0">
                <a:solidFill>
                  <a:srgbClr val="000000"/>
                </a:solidFill>
                <a:effectLst/>
                <a:latin typeface="Roboto" panose="02000000000000000000" pitchFamily="2" charset="0"/>
                <a:ea typeface="Montserrat" pitchFamily="2" charset="77"/>
                <a:cs typeface="Times New Roman" panose="02020603050405020304" pitchFamily="18" charset="0"/>
              </a:rPr>
              <a:t>or practices?</a:t>
            </a:r>
            <a:r>
              <a:rPr lang="en-GB" sz="3200" dirty="0">
                <a:solidFill>
                  <a:srgbClr val="000000"/>
                </a:solidFill>
                <a:effectLst/>
                <a:latin typeface="Roboto" panose="02000000000000000000" pitchFamily="2" charset="0"/>
                <a:ea typeface="Montserrat" pitchFamily="2" charset="77"/>
                <a:cs typeface="Times New Roman" panose="02020603050405020304" pitchFamily="18" charset="0"/>
              </a:rPr>
              <a:t> </a:t>
            </a:r>
            <a:endParaRPr lang="en-US" sz="3200" dirty="0">
              <a:solidFill>
                <a:srgbClr val="011E41"/>
              </a:solidFill>
              <a:effectLst/>
              <a:latin typeface="Roboto" panose="02000000000000000000" pitchFamily="2" charset="0"/>
              <a:ea typeface="Montserrat" pitchFamily="2" charset="77"/>
              <a:cs typeface="Times New Roman" panose="02020603050405020304" pitchFamily="18" charset="0"/>
            </a:endParaRPr>
          </a:p>
        </p:txBody>
      </p:sp>
      <p:pic>
        <p:nvPicPr>
          <p:cNvPr id="8" name="Graphic 7" descr="Boardroom with solid fill">
            <a:extLst>
              <a:ext uri="{FF2B5EF4-FFF2-40B4-BE49-F238E27FC236}">
                <a16:creationId xmlns:a16="http://schemas.microsoft.com/office/drawing/2014/main" id="{0C686491-E539-E69B-1677-36839C42E0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38286" y="3170956"/>
            <a:ext cx="1771650" cy="1771650"/>
          </a:xfrm>
          <a:prstGeom prst="rect">
            <a:avLst/>
          </a:prstGeom>
        </p:spPr>
      </p:pic>
      <p:sp>
        <p:nvSpPr>
          <p:cNvPr id="7" name="TextBox 6">
            <a:extLst>
              <a:ext uri="{FF2B5EF4-FFF2-40B4-BE49-F238E27FC236}">
                <a16:creationId xmlns:a16="http://schemas.microsoft.com/office/drawing/2014/main" id="{EDDCE471-3F43-EB36-924E-9F559B46B385}"/>
              </a:ext>
            </a:extLst>
          </p:cNvPr>
          <p:cNvSpPr txBox="1"/>
          <p:nvPr/>
        </p:nvSpPr>
        <p:spPr>
          <a:xfrm>
            <a:off x="5551575" y="6166651"/>
            <a:ext cx="6118058" cy="461665"/>
          </a:xfrm>
          <a:prstGeom prst="rect">
            <a:avLst/>
          </a:prstGeom>
          <a:noFill/>
        </p:spPr>
        <p:txBody>
          <a:bodyPr wrap="square">
            <a:spAutoFit/>
          </a:bodyPr>
          <a:lstStyle/>
          <a:p>
            <a:r>
              <a:rPr lang="en-US" sz="2400" b="1" dirty="0">
                <a:effectLst/>
                <a:latin typeface="Yrsa" panose="02020503060400000000" pitchFamily="18" charset="77"/>
                <a:ea typeface="Roboto" panose="02000000000000000000" pitchFamily="2" charset="0"/>
                <a:cs typeface="Roboto" panose="02000000000000000000" pitchFamily="2" charset="0"/>
              </a:rPr>
              <a:t>TIP: </a:t>
            </a:r>
            <a:r>
              <a:rPr lang="en-US" sz="1800" dirty="0">
                <a:effectLst/>
                <a:latin typeface="Roboto" panose="02000000000000000000" pitchFamily="2" charset="0"/>
                <a:ea typeface="Roboto" panose="02000000000000000000" pitchFamily="2" charset="0"/>
                <a:cs typeface="Roboto" panose="02000000000000000000" pitchFamily="2" charset="0"/>
              </a:rPr>
              <a:t>Refence your schedule for ideas!</a:t>
            </a:r>
            <a:endParaRPr lang="en-US" dirty="0"/>
          </a:p>
        </p:txBody>
      </p:sp>
    </p:spTree>
    <p:extLst>
      <p:ext uri="{BB962C8B-B14F-4D97-AF65-F5344CB8AC3E}">
        <p14:creationId xmlns:p14="http://schemas.microsoft.com/office/powerpoint/2010/main" val="3534102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BA88FC-80A5-45AC-DEC4-6CA006725C97}"/>
              </a:ext>
            </a:extLst>
          </p:cNvPr>
          <p:cNvSpPr>
            <a:spLocks noGrp="1"/>
          </p:cNvSpPr>
          <p:nvPr>
            <p:ph type="body" sz="quarter" idx="11"/>
          </p:nvPr>
        </p:nvSpPr>
        <p:spPr>
          <a:xfrm>
            <a:off x="444499" y="2894796"/>
            <a:ext cx="4196773" cy="1123122"/>
          </a:xfrm>
        </p:spPr>
        <p:txBody>
          <a:bodyPr/>
          <a:lstStyle/>
          <a:p>
            <a:r>
              <a:rPr lang="en-US" sz="4400" dirty="0"/>
              <a:t>Mind Mapping</a:t>
            </a:r>
          </a:p>
          <a:p>
            <a:r>
              <a:rPr lang="en-US" sz="4400" dirty="0"/>
              <a:t>Example</a:t>
            </a:r>
          </a:p>
        </p:txBody>
      </p:sp>
      <p:pic>
        <p:nvPicPr>
          <p:cNvPr id="5" name="Picture 4">
            <a:extLst>
              <a:ext uri="{FF2B5EF4-FFF2-40B4-BE49-F238E27FC236}">
                <a16:creationId xmlns:a16="http://schemas.microsoft.com/office/drawing/2014/main" id="{30C3C616-3F73-70C2-CE4C-5D8D136D395F}"/>
              </a:ext>
            </a:extLst>
          </p:cNvPr>
          <p:cNvPicPr>
            <a:picLocks noChangeAspect="1"/>
          </p:cNvPicPr>
          <p:nvPr/>
        </p:nvPicPr>
        <p:blipFill>
          <a:blip r:embed="rId3"/>
          <a:srcRect/>
          <a:stretch/>
        </p:blipFill>
        <p:spPr>
          <a:xfrm>
            <a:off x="62854" y="-78378"/>
            <a:ext cx="1165859" cy="1165859"/>
          </a:xfrm>
          <a:prstGeom prst="rect">
            <a:avLst/>
          </a:prstGeom>
        </p:spPr>
      </p:pic>
      <p:pic>
        <p:nvPicPr>
          <p:cNvPr id="6" name="Picture 5">
            <a:extLst>
              <a:ext uri="{FF2B5EF4-FFF2-40B4-BE49-F238E27FC236}">
                <a16:creationId xmlns:a16="http://schemas.microsoft.com/office/drawing/2014/main" id="{218BB050-CF75-046E-D765-8ECA716CC6AC}"/>
              </a:ext>
            </a:extLst>
          </p:cNvPr>
          <p:cNvPicPr>
            <a:picLocks noChangeAspect="1"/>
          </p:cNvPicPr>
          <p:nvPr/>
        </p:nvPicPr>
        <p:blipFill>
          <a:blip r:embed="rId4"/>
          <a:stretch>
            <a:fillRect/>
          </a:stretch>
        </p:blipFill>
        <p:spPr>
          <a:xfrm>
            <a:off x="10905208" y="5903112"/>
            <a:ext cx="1391296" cy="927531"/>
          </a:xfrm>
          <a:prstGeom prst="rect">
            <a:avLst/>
          </a:prstGeom>
        </p:spPr>
      </p:pic>
      <p:pic>
        <p:nvPicPr>
          <p:cNvPr id="4" name="Picture 3" descr="A diagram of healthcare and medical services&#10;&#10;Description automatically generated">
            <a:extLst>
              <a:ext uri="{FF2B5EF4-FFF2-40B4-BE49-F238E27FC236}">
                <a16:creationId xmlns:a16="http://schemas.microsoft.com/office/drawing/2014/main" id="{979089F0-46B9-9A17-D7E1-C5B38CA8AF7B}"/>
              </a:ext>
            </a:extLst>
          </p:cNvPr>
          <p:cNvPicPr>
            <a:picLocks noChangeAspect="1"/>
          </p:cNvPicPr>
          <p:nvPr/>
        </p:nvPicPr>
        <p:blipFill>
          <a:blip r:embed="rId5"/>
          <a:stretch>
            <a:fillRect/>
          </a:stretch>
        </p:blipFill>
        <p:spPr>
          <a:xfrm>
            <a:off x="5936674" y="624530"/>
            <a:ext cx="5278582" cy="5278582"/>
          </a:xfrm>
          <a:prstGeom prst="rect">
            <a:avLst/>
          </a:prstGeom>
        </p:spPr>
      </p:pic>
    </p:spTree>
    <p:extLst>
      <p:ext uri="{BB962C8B-B14F-4D97-AF65-F5344CB8AC3E}">
        <p14:creationId xmlns:p14="http://schemas.microsoft.com/office/powerpoint/2010/main" val="4293661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BA88FC-80A5-45AC-DEC4-6CA006725C97}"/>
              </a:ext>
            </a:extLst>
          </p:cNvPr>
          <p:cNvSpPr>
            <a:spLocks noGrp="1"/>
          </p:cNvSpPr>
          <p:nvPr>
            <p:ph type="body" sz="quarter" idx="11"/>
          </p:nvPr>
        </p:nvSpPr>
        <p:spPr>
          <a:xfrm>
            <a:off x="444499" y="2894796"/>
            <a:ext cx="4196773" cy="1123122"/>
          </a:xfrm>
        </p:spPr>
        <p:txBody>
          <a:bodyPr/>
          <a:lstStyle/>
          <a:p>
            <a:r>
              <a:rPr lang="en-US" sz="4400" dirty="0"/>
              <a:t>Mind Mapping Exercise</a:t>
            </a:r>
          </a:p>
        </p:txBody>
      </p:sp>
      <p:pic>
        <p:nvPicPr>
          <p:cNvPr id="5" name="Picture 4">
            <a:extLst>
              <a:ext uri="{FF2B5EF4-FFF2-40B4-BE49-F238E27FC236}">
                <a16:creationId xmlns:a16="http://schemas.microsoft.com/office/drawing/2014/main" id="{30C3C616-3F73-70C2-CE4C-5D8D136D395F}"/>
              </a:ext>
            </a:extLst>
          </p:cNvPr>
          <p:cNvPicPr>
            <a:picLocks noChangeAspect="1"/>
          </p:cNvPicPr>
          <p:nvPr/>
        </p:nvPicPr>
        <p:blipFill>
          <a:blip r:embed="rId3"/>
          <a:srcRect/>
          <a:stretch/>
        </p:blipFill>
        <p:spPr>
          <a:xfrm>
            <a:off x="62854" y="-78378"/>
            <a:ext cx="1165859" cy="1165859"/>
          </a:xfrm>
          <a:prstGeom prst="rect">
            <a:avLst/>
          </a:prstGeom>
        </p:spPr>
      </p:pic>
      <p:pic>
        <p:nvPicPr>
          <p:cNvPr id="6" name="Picture 5">
            <a:extLst>
              <a:ext uri="{FF2B5EF4-FFF2-40B4-BE49-F238E27FC236}">
                <a16:creationId xmlns:a16="http://schemas.microsoft.com/office/drawing/2014/main" id="{218BB050-CF75-046E-D765-8ECA716CC6AC}"/>
              </a:ext>
            </a:extLst>
          </p:cNvPr>
          <p:cNvPicPr>
            <a:picLocks noChangeAspect="1"/>
          </p:cNvPicPr>
          <p:nvPr/>
        </p:nvPicPr>
        <p:blipFill>
          <a:blip r:embed="rId4"/>
          <a:stretch>
            <a:fillRect/>
          </a:stretch>
        </p:blipFill>
        <p:spPr>
          <a:xfrm>
            <a:off x="10905208" y="5903112"/>
            <a:ext cx="1391296" cy="927531"/>
          </a:xfrm>
          <a:prstGeom prst="rect">
            <a:avLst/>
          </a:prstGeom>
        </p:spPr>
      </p:pic>
      <p:pic>
        <p:nvPicPr>
          <p:cNvPr id="10" name="Picture 9" descr="A white paper with a blue top&#10;&#10;Description automatically generated">
            <a:extLst>
              <a:ext uri="{FF2B5EF4-FFF2-40B4-BE49-F238E27FC236}">
                <a16:creationId xmlns:a16="http://schemas.microsoft.com/office/drawing/2014/main" id="{0722D24A-CCEA-EC76-2EBE-9899632BBA4E}"/>
              </a:ext>
            </a:extLst>
          </p:cNvPr>
          <p:cNvPicPr>
            <a:picLocks noChangeAspect="1"/>
          </p:cNvPicPr>
          <p:nvPr/>
        </p:nvPicPr>
        <p:blipFill>
          <a:blip r:embed="rId5"/>
          <a:stretch>
            <a:fillRect/>
          </a:stretch>
        </p:blipFill>
        <p:spPr>
          <a:xfrm>
            <a:off x="4953000" y="27357"/>
            <a:ext cx="6858000" cy="6858000"/>
          </a:xfrm>
          <a:prstGeom prst="rect">
            <a:avLst/>
          </a:prstGeom>
        </p:spPr>
      </p:pic>
      <p:sp>
        <p:nvSpPr>
          <p:cNvPr id="11" name="Text Placeholder 2">
            <a:extLst>
              <a:ext uri="{FF2B5EF4-FFF2-40B4-BE49-F238E27FC236}">
                <a16:creationId xmlns:a16="http://schemas.microsoft.com/office/drawing/2014/main" id="{094B3B07-02FE-65BF-ED14-8F13C99D5A89}"/>
              </a:ext>
            </a:extLst>
          </p:cNvPr>
          <p:cNvSpPr txBox="1">
            <a:spLocks/>
          </p:cNvSpPr>
          <p:nvPr/>
        </p:nvSpPr>
        <p:spPr>
          <a:xfrm>
            <a:off x="6412832" y="2035960"/>
            <a:ext cx="3741821" cy="34920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7F7F7"/>
                </a:solidFill>
                <a:latin typeface="Yrsa" panose="020D0000000400000000"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005326"/>
                </a:solidFill>
                <a:latin typeface="Roboto" panose="02000000000000000000" pitchFamily="2" charset="0"/>
                <a:ea typeface="Roboto" panose="02000000000000000000" pitchFamily="2" charset="0"/>
                <a:cs typeface="Roboto" panose="02000000000000000000" pitchFamily="2" charset="0"/>
              </a:rPr>
              <a:t>Create a mind map of connections occurring between the war in Ukraine, global supply chains, and the fertilizer industry. </a:t>
            </a:r>
          </a:p>
        </p:txBody>
      </p:sp>
    </p:spTree>
    <p:extLst>
      <p:ext uri="{BB962C8B-B14F-4D97-AF65-F5344CB8AC3E}">
        <p14:creationId xmlns:p14="http://schemas.microsoft.com/office/powerpoint/2010/main" val="837567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1CDD6B4-9D8E-DD0A-BAA8-36008855D4A1}"/>
              </a:ext>
            </a:extLst>
          </p:cNvPr>
          <p:cNvSpPr/>
          <p:nvPr/>
        </p:nvSpPr>
        <p:spPr>
          <a:xfrm>
            <a:off x="0" y="0"/>
            <a:ext cx="12192000" cy="6858000"/>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5B295402-A87A-4742-F955-213FAF999B36}"/>
              </a:ext>
            </a:extLst>
          </p:cNvPr>
          <p:cNvSpPr/>
          <p:nvPr/>
        </p:nvSpPr>
        <p:spPr>
          <a:xfrm>
            <a:off x="965678" y="3669577"/>
            <a:ext cx="2113743" cy="2113743"/>
          </a:xfrm>
          <a:prstGeom prst="ellipse">
            <a:avLst/>
          </a:prstGeom>
          <a:solidFill>
            <a:srgbClr val="81D3EB">
              <a:alpha val="2078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AD704615-9CD2-D58D-EF36-018392D9A79A}"/>
              </a:ext>
            </a:extLst>
          </p:cNvPr>
          <p:cNvSpPr/>
          <p:nvPr/>
        </p:nvSpPr>
        <p:spPr>
          <a:xfrm>
            <a:off x="-510027" y="-135146"/>
            <a:ext cx="2113743" cy="2113743"/>
          </a:xfrm>
          <a:prstGeom prst="ellipse">
            <a:avLst/>
          </a:prstGeom>
          <a:solidFill>
            <a:srgbClr val="81D3EB">
              <a:alpha val="2078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2D5F73E-BD21-F87E-95EE-01B6C8AB4877}"/>
              </a:ext>
            </a:extLst>
          </p:cNvPr>
          <p:cNvSpPr txBox="1"/>
          <p:nvPr/>
        </p:nvSpPr>
        <p:spPr>
          <a:xfrm>
            <a:off x="282425" y="514427"/>
            <a:ext cx="1536084" cy="338554"/>
          </a:xfrm>
          <a:prstGeom prst="rect">
            <a:avLst/>
          </a:prstGeom>
          <a:noFill/>
        </p:spPr>
        <p:txBody>
          <a:bodyPr wrap="square" rtlCol="0">
            <a:spAutoFit/>
          </a:bodyPr>
          <a:lstStyle/>
          <a:p>
            <a:pPr algn="r"/>
            <a:r>
              <a:rPr lang="en-US" sz="1600" b="1" dirty="0">
                <a:solidFill>
                  <a:schemeClr val="bg1"/>
                </a:solidFill>
                <a:latin typeface="Roboto" panose="02000000000000000000" pitchFamily="2" charset="0"/>
                <a:ea typeface="Roboto" panose="02000000000000000000" pitchFamily="2" charset="0"/>
                <a:cs typeface="Roboto" panose="02000000000000000000" pitchFamily="2" charset="0"/>
              </a:rPr>
              <a:t>Early 1900s </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A25BB68C-AED6-E44E-1278-8E6054E642FC}"/>
              </a:ext>
            </a:extLst>
          </p:cNvPr>
          <p:cNvSpPr txBox="1"/>
          <p:nvPr/>
        </p:nvSpPr>
        <p:spPr>
          <a:xfrm>
            <a:off x="1832009" y="443758"/>
            <a:ext cx="4668327" cy="461665"/>
          </a:xfrm>
          <a:prstGeom prst="rect">
            <a:avLst/>
          </a:prstGeom>
          <a:noFill/>
        </p:spPr>
        <p:txBody>
          <a:bodyPr wrap="square" rtlCol="0">
            <a:spAutoFit/>
          </a:bodyPr>
          <a:lstStyle/>
          <a:p>
            <a:r>
              <a:rPr lang="en-US" sz="2400" b="1" dirty="0">
                <a:solidFill>
                  <a:srgbClr val="C9DC5D"/>
                </a:solidFill>
                <a:latin typeface="Roboto" panose="02000000000000000000" pitchFamily="2" charset="0"/>
                <a:ea typeface="Roboto" panose="02000000000000000000" pitchFamily="2" charset="0"/>
                <a:cs typeface="Roboto" panose="02000000000000000000" pitchFamily="2" charset="0"/>
              </a:rPr>
              <a:t>The Haber-Bosch Process</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819FFC78-30F7-8C18-232A-37E5959B8B0E}"/>
              </a:ext>
            </a:extLst>
          </p:cNvPr>
          <p:cNvSpPr txBox="1"/>
          <p:nvPr/>
        </p:nvSpPr>
        <p:spPr>
          <a:xfrm>
            <a:off x="282425" y="2665813"/>
            <a:ext cx="1536084" cy="338554"/>
          </a:xfrm>
          <a:prstGeom prst="rect">
            <a:avLst/>
          </a:prstGeom>
          <a:noFill/>
        </p:spPr>
        <p:txBody>
          <a:bodyPr wrap="square" rtlCol="0">
            <a:spAutoFit/>
          </a:bodyPr>
          <a:lstStyle/>
          <a:p>
            <a:pPr algn="r"/>
            <a:r>
              <a:rPr lang="en-US" sz="1600" b="1" dirty="0">
                <a:solidFill>
                  <a:schemeClr val="bg1"/>
                </a:solidFill>
                <a:latin typeface="Roboto" panose="02000000000000000000" pitchFamily="2" charset="0"/>
                <a:ea typeface="Roboto" panose="02000000000000000000" pitchFamily="2" charset="0"/>
                <a:cs typeface="Roboto" panose="02000000000000000000" pitchFamily="2" charset="0"/>
              </a:rPr>
              <a:t>1960s-70s</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1" name="TextBox 10">
            <a:extLst>
              <a:ext uri="{FF2B5EF4-FFF2-40B4-BE49-F238E27FC236}">
                <a16:creationId xmlns:a16="http://schemas.microsoft.com/office/drawing/2014/main" id="{3F1616EF-CA31-3EBF-5757-92382A8FF3F9}"/>
              </a:ext>
            </a:extLst>
          </p:cNvPr>
          <p:cNvSpPr txBox="1"/>
          <p:nvPr/>
        </p:nvSpPr>
        <p:spPr>
          <a:xfrm>
            <a:off x="1832009" y="2595144"/>
            <a:ext cx="4668327" cy="461665"/>
          </a:xfrm>
          <a:prstGeom prst="rect">
            <a:avLst/>
          </a:prstGeom>
          <a:noFill/>
        </p:spPr>
        <p:txBody>
          <a:bodyPr wrap="square" rtlCol="0">
            <a:spAutoFit/>
          </a:bodyPr>
          <a:lstStyle/>
          <a:p>
            <a:r>
              <a:rPr lang="en-US" sz="2400" b="1" dirty="0">
                <a:solidFill>
                  <a:srgbClr val="C9DC5D"/>
                </a:solidFill>
                <a:latin typeface="Roboto" panose="02000000000000000000" pitchFamily="2" charset="0"/>
                <a:ea typeface="Roboto" panose="02000000000000000000" pitchFamily="2" charset="0"/>
                <a:cs typeface="Roboto" panose="02000000000000000000" pitchFamily="2" charset="0"/>
              </a:rPr>
              <a:t>The Green Revolution</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2" name="TextBox 11">
            <a:extLst>
              <a:ext uri="{FF2B5EF4-FFF2-40B4-BE49-F238E27FC236}">
                <a16:creationId xmlns:a16="http://schemas.microsoft.com/office/drawing/2014/main" id="{71FEEFBB-A1C1-733E-BB9A-19B38C9A94A8}"/>
              </a:ext>
            </a:extLst>
          </p:cNvPr>
          <p:cNvSpPr txBox="1"/>
          <p:nvPr/>
        </p:nvSpPr>
        <p:spPr>
          <a:xfrm>
            <a:off x="282425" y="4490968"/>
            <a:ext cx="1536084" cy="338554"/>
          </a:xfrm>
          <a:prstGeom prst="rect">
            <a:avLst/>
          </a:prstGeom>
          <a:noFill/>
        </p:spPr>
        <p:txBody>
          <a:bodyPr wrap="square" rtlCol="0">
            <a:spAutoFit/>
          </a:bodyPr>
          <a:lstStyle/>
          <a:p>
            <a:pPr algn="r"/>
            <a:r>
              <a:rPr lang="en-US" sz="1600" b="1" dirty="0">
                <a:solidFill>
                  <a:schemeClr val="bg1"/>
                </a:solidFill>
                <a:latin typeface="Roboto" panose="02000000000000000000" pitchFamily="2" charset="0"/>
                <a:ea typeface="Roboto" panose="02000000000000000000" pitchFamily="2" charset="0"/>
                <a:cs typeface="Roboto" panose="02000000000000000000" pitchFamily="2" charset="0"/>
              </a:rPr>
              <a:t>1960s-2010s</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4" name="TextBox 13">
            <a:extLst>
              <a:ext uri="{FF2B5EF4-FFF2-40B4-BE49-F238E27FC236}">
                <a16:creationId xmlns:a16="http://schemas.microsoft.com/office/drawing/2014/main" id="{2358BB06-C858-6F72-F3B3-9A01AA46EE90}"/>
              </a:ext>
            </a:extLst>
          </p:cNvPr>
          <p:cNvSpPr txBox="1"/>
          <p:nvPr/>
        </p:nvSpPr>
        <p:spPr>
          <a:xfrm>
            <a:off x="1832009" y="4402423"/>
            <a:ext cx="4536979" cy="830997"/>
          </a:xfrm>
          <a:prstGeom prst="rect">
            <a:avLst/>
          </a:prstGeom>
          <a:noFill/>
        </p:spPr>
        <p:txBody>
          <a:bodyPr wrap="square" rtlCol="0">
            <a:spAutoFit/>
          </a:bodyPr>
          <a:lstStyle/>
          <a:p>
            <a:r>
              <a:rPr lang="en-US" sz="2400" b="1" dirty="0">
                <a:solidFill>
                  <a:srgbClr val="C9DC5D"/>
                </a:solidFill>
                <a:latin typeface="Roboto" panose="02000000000000000000" pitchFamily="2" charset="0"/>
                <a:ea typeface="Roboto" panose="02000000000000000000" pitchFamily="2" charset="0"/>
                <a:cs typeface="Roboto" panose="02000000000000000000" pitchFamily="2" charset="0"/>
              </a:rPr>
              <a:t>Latin America &amp; Brazil Production Increase</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cxnSp>
        <p:nvCxnSpPr>
          <p:cNvPr id="15" name="Straight Connector 14">
            <a:extLst>
              <a:ext uri="{FF2B5EF4-FFF2-40B4-BE49-F238E27FC236}">
                <a16:creationId xmlns:a16="http://schemas.microsoft.com/office/drawing/2014/main" id="{A5E56A9F-376A-8578-35D5-9677287037A6}"/>
              </a:ext>
            </a:extLst>
          </p:cNvPr>
          <p:cNvCxnSpPr>
            <a:cxnSpLocks/>
          </p:cNvCxnSpPr>
          <p:nvPr/>
        </p:nvCxnSpPr>
        <p:spPr>
          <a:xfrm flipH="1">
            <a:off x="1175584" y="1016701"/>
            <a:ext cx="3783" cy="1425275"/>
          </a:xfrm>
          <a:prstGeom prst="line">
            <a:avLst/>
          </a:prstGeom>
          <a:ln>
            <a:solidFill>
              <a:srgbClr val="81D3EB"/>
            </a:solidFill>
            <a:headEnd type="oval" w="lg" len="lg"/>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950DC0A-962F-6782-636F-FAF738D42278}"/>
              </a:ext>
            </a:extLst>
          </p:cNvPr>
          <p:cNvCxnSpPr>
            <a:cxnSpLocks/>
          </p:cNvCxnSpPr>
          <p:nvPr/>
        </p:nvCxnSpPr>
        <p:spPr>
          <a:xfrm>
            <a:off x="1169323" y="3080535"/>
            <a:ext cx="0" cy="1216626"/>
          </a:xfrm>
          <a:prstGeom prst="line">
            <a:avLst/>
          </a:prstGeom>
          <a:ln>
            <a:solidFill>
              <a:srgbClr val="81D3EB"/>
            </a:solidFill>
            <a:headEnd type="oval" w="lg" len="lg"/>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88C30F2-2294-8280-645D-6F9B513F2C96}"/>
              </a:ext>
            </a:extLst>
          </p:cNvPr>
          <p:cNvCxnSpPr>
            <a:cxnSpLocks/>
          </p:cNvCxnSpPr>
          <p:nvPr/>
        </p:nvCxnSpPr>
        <p:spPr>
          <a:xfrm flipH="1">
            <a:off x="1165540" y="5017167"/>
            <a:ext cx="3783" cy="1425275"/>
          </a:xfrm>
          <a:prstGeom prst="line">
            <a:avLst/>
          </a:prstGeom>
          <a:ln>
            <a:solidFill>
              <a:srgbClr val="81D3EB"/>
            </a:solidFill>
            <a:headEnd type="oval" w="lg" len="lg"/>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1894E2E-58A4-5E73-E272-A827FFA0124E}"/>
              </a:ext>
            </a:extLst>
          </p:cNvPr>
          <p:cNvSpPr txBox="1"/>
          <p:nvPr/>
        </p:nvSpPr>
        <p:spPr>
          <a:xfrm flipH="1">
            <a:off x="6514152" y="514427"/>
            <a:ext cx="5691664" cy="830997"/>
          </a:xfrm>
          <a:prstGeom prst="homePlate">
            <a:avLst/>
          </a:prstGeom>
          <a:solidFill>
            <a:schemeClr val="bg1"/>
          </a:solidFill>
        </p:spPr>
        <p:txBody>
          <a:bodyPr wrap="square">
            <a:spAutoFit/>
          </a:bodyPr>
          <a:lstStyle/>
          <a:p>
            <a:pPr marL="460375"/>
            <a:r>
              <a:rPr lang="en-US" sz="2400" dirty="0">
                <a:solidFill>
                  <a:srgbClr val="63A70A"/>
                </a:solidFill>
                <a:effectLst/>
                <a:latin typeface="Roboto" panose="02000000000000000000" pitchFamily="2" charset="0"/>
                <a:ea typeface="Roboto" panose="02000000000000000000" pitchFamily="2" charset="0"/>
                <a:cs typeface="Roboto" panose="02000000000000000000" pitchFamily="2" charset="0"/>
              </a:rPr>
              <a:t>Innovation in fertilizer production </a:t>
            </a:r>
            <a:br>
              <a:rPr lang="en-US" sz="2400" dirty="0">
                <a:solidFill>
                  <a:srgbClr val="63A70A"/>
                </a:solidFill>
                <a:effectLst/>
                <a:latin typeface="Roboto" panose="02000000000000000000" pitchFamily="2" charset="0"/>
                <a:ea typeface="Roboto" panose="02000000000000000000" pitchFamily="2" charset="0"/>
                <a:cs typeface="Roboto" panose="02000000000000000000" pitchFamily="2" charset="0"/>
              </a:rPr>
            </a:br>
            <a:r>
              <a:rPr lang="en-US" sz="2400" dirty="0">
                <a:solidFill>
                  <a:srgbClr val="63A70A"/>
                </a:solidFill>
                <a:effectLst/>
                <a:latin typeface="Roboto" panose="02000000000000000000" pitchFamily="2" charset="0"/>
                <a:ea typeface="Roboto" panose="02000000000000000000" pitchFamily="2" charset="0"/>
                <a:cs typeface="Roboto" panose="02000000000000000000" pitchFamily="2" charset="0"/>
              </a:rPr>
              <a:t>or manufacturing </a:t>
            </a:r>
            <a:endParaRPr lang="en-US" sz="2400" dirty="0">
              <a:solidFill>
                <a:srgbClr val="63A70A"/>
              </a:solidFill>
              <a:latin typeface="Roboto" panose="02000000000000000000" pitchFamily="2" charset="0"/>
              <a:ea typeface="Roboto" panose="02000000000000000000" pitchFamily="2" charset="0"/>
              <a:cs typeface="Roboto" panose="02000000000000000000" pitchFamily="2" charset="0"/>
            </a:endParaRPr>
          </a:p>
        </p:txBody>
      </p:sp>
      <p:sp>
        <p:nvSpPr>
          <p:cNvPr id="38" name="TextBox 37">
            <a:extLst>
              <a:ext uri="{FF2B5EF4-FFF2-40B4-BE49-F238E27FC236}">
                <a16:creationId xmlns:a16="http://schemas.microsoft.com/office/drawing/2014/main" id="{BD905586-42CC-5E38-76B3-8D30130318A4}"/>
              </a:ext>
            </a:extLst>
          </p:cNvPr>
          <p:cNvSpPr txBox="1"/>
          <p:nvPr/>
        </p:nvSpPr>
        <p:spPr>
          <a:xfrm flipH="1">
            <a:off x="6513836" y="2710146"/>
            <a:ext cx="5705796" cy="830997"/>
          </a:xfrm>
          <a:prstGeom prst="homePlate">
            <a:avLst/>
          </a:prstGeom>
          <a:solidFill>
            <a:schemeClr val="bg1"/>
          </a:solidFill>
        </p:spPr>
        <p:txBody>
          <a:bodyPr wrap="square">
            <a:spAutoFit/>
          </a:bodyPr>
          <a:lstStyle/>
          <a:p>
            <a:pPr marL="460375"/>
            <a:r>
              <a:rPr lang="en-US" sz="2400" dirty="0">
                <a:solidFill>
                  <a:srgbClr val="63A70A"/>
                </a:solidFill>
                <a:effectLst/>
                <a:latin typeface="Roboto" panose="02000000000000000000" pitchFamily="2" charset="0"/>
                <a:ea typeface="Roboto" panose="02000000000000000000" pitchFamily="2" charset="0"/>
                <a:cs typeface="Roboto" panose="02000000000000000000" pitchFamily="2" charset="0"/>
              </a:rPr>
              <a:t>Innovation in agriculture </a:t>
            </a:r>
            <a:br>
              <a:rPr lang="en-US" sz="2400" dirty="0">
                <a:solidFill>
                  <a:srgbClr val="63A70A"/>
                </a:solidFill>
                <a:effectLst/>
                <a:latin typeface="Roboto" panose="02000000000000000000" pitchFamily="2" charset="0"/>
                <a:ea typeface="Roboto" panose="02000000000000000000" pitchFamily="2" charset="0"/>
                <a:cs typeface="Roboto" panose="02000000000000000000" pitchFamily="2" charset="0"/>
              </a:rPr>
            </a:br>
            <a:r>
              <a:rPr lang="en-US" sz="2400" dirty="0">
                <a:solidFill>
                  <a:srgbClr val="63A70A"/>
                </a:solidFill>
                <a:effectLst/>
                <a:latin typeface="Roboto" panose="02000000000000000000" pitchFamily="2" charset="0"/>
                <a:ea typeface="Roboto" panose="02000000000000000000" pitchFamily="2" charset="0"/>
                <a:cs typeface="Roboto" panose="02000000000000000000" pitchFamily="2" charset="0"/>
              </a:rPr>
              <a:t>production</a:t>
            </a:r>
            <a:endParaRPr lang="en-US" sz="2400" dirty="0">
              <a:solidFill>
                <a:srgbClr val="63A70A"/>
              </a:solidFill>
              <a:latin typeface="Roboto" panose="02000000000000000000" pitchFamily="2" charset="0"/>
              <a:ea typeface="Roboto" panose="02000000000000000000" pitchFamily="2" charset="0"/>
              <a:cs typeface="Roboto" panose="02000000000000000000" pitchFamily="2" charset="0"/>
            </a:endParaRPr>
          </a:p>
        </p:txBody>
      </p:sp>
      <p:sp>
        <p:nvSpPr>
          <p:cNvPr id="39" name="TextBox 38">
            <a:extLst>
              <a:ext uri="{FF2B5EF4-FFF2-40B4-BE49-F238E27FC236}">
                <a16:creationId xmlns:a16="http://schemas.microsoft.com/office/drawing/2014/main" id="{6BB9F065-582E-DA93-CC82-A9DDA8856898}"/>
              </a:ext>
            </a:extLst>
          </p:cNvPr>
          <p:cNvSpPr txBox="1"/>
          <p:nvPr/>
        </p:nvSpPr>
        <p:spPr>
          <a:xfrm>
            <a:off x="1832009" y="852981"/>
            <a:ext cx="4260247" cy="1615827"/>
          </a:xfrm>
          <a:prstGeom prst="rect">
            <a:avLst/>
          </a:prstGeom>
          <a:noFill/>
        </p:spPr>
        <p:txBody>
          <a:bodyPr wrap="square" lIns="91440" tIns="45720" rIns="91440" bIns="45720" rtlCol="0" anchor="t">
            <a:spAutoFit/>
          </a:bodyPr>
          <a:lstStyle/>
          <a:p>
            <a:pPr>
              <a:spcAft>
                <a:spcPts val="600"/>
              </a:spcAft>
            </a:pPr>
            <a:r>
              <a:rPr lang="en-US" sz="1100" dirty="0">
                <a:solidFill>
                  <a:schemeClr val="bg1"/>
                </a:solidFill>
                <a:latin typeface="Roboto"/>
                <a:ea typeface="Roboto"/>
                <a:cs typeface="Roboto"/>
              </a:rPr>
              <a:t>The Haber-Bosch Process was the first successful manufacturing of ammonia, caused by a chemical reaction between nitrogen and hydrogen. It was the solution to a looming food crisis and was prompted by a call for researchers to explore solutions for nitrogen fertilizers starting in 1898. Before this invention, fertilizer was expensive and, to some degree, a limited resource. This innovation led to the manufacturing of fertilizer right at the time scientists had become terrified of massive starvation due to the world population boom. </a:t>
            </a:r>
            <a:endParaRPr lang="en-US" sz="11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40" name="TextBox 39">
            <a:extLst>
              <a:ext uri="{FF2B5EF4-FFF2-40B4-BE49-F238E27FC236}">
                <a16:creationId xmlns:a16="http://schemas.microsoft.com/office/drawing/2014/main" id="{08008A37-4A18-E28C-1B83-58F59A51FB8C}"/>
              </a:ext>
            </a:extLst>
          </p:cNvPr>
          <p:cNvSpPr txBox="1"/>
          <p:nvPr/>
        </p:nvSpPr>
        <p:spPr>
          <a:xfrm>
            <a:off x="1832009" y="3004367"/>
            <a:ext cx="4260247" cy="1446550"/>
          </a:xfrm>
          <a:prstGeom prst="rect">
            <a:avLst/>
          </a:prstGeom>
          <a:noFill/>
        </p:spPr>
        <p:txBody>
          <a:bodyPr wrap="square" lIns="91440" tIns="45720" rIns="91440" bIns="45720" rtlCol="0" anchor="t">
            <a:spAutoFit/>
          </a:bodyPr>
          <a:lstStyle/>
          <a:p>
            <a:pPr>
              <a:spcAft>
                <a:spcPts val="600"/>
              </a:spcAft>
            </a:pPr>
            <a:r>
              <a:rPr lang="en-US" sz="1100" dirty="0">
                <a:solidFill>
                  <a:schemeClr val="bg1"/>
                </a:solidFill>
                <a:latin typeface="Roboto"/>
                <a:ea typeface="Roboto"/>
                <a:cs typeface="Roboto"/>
              </a:rPr>
              <a:t>The Green Revolution came from Norman Borlaug’s wheat varieties, which maximized fertilizer to bring about higher-yielding crops and saved billions from starvation. This revolutionized modern farming not only in Mexico, where Borlaug’s initial research took place, but across India, China, and Latin America as well. Ultimately, they developed crop genetics that could efficiently maximize fertilizer (Nitrogen) and grow yields exponentially.</a:t>
            </a:r>
          </a:p>
        </p:txBody>
      </p:sp>
      <p:sp>
        <p:nvSpPr>
          <p:cNvPr id="41" name="TextBox 40">
            <a:extLst>
              <a:ext uri="{FF2B5EF4-FFF2-40B4-BE49-F238E27FC236}">
                <a16:creationId xmlns:a16="http://schemas.microsoft.com/office/drawing/2014/main" id="{020C839C-8821-2982-3203-823FA2DBAF77}"/>
              </a:ext>
            </a:extLst>
          </p:cNvPr>
          <p:cNvSpPr txBox="1"/>
          <p:nvPr/>
        </p:nvSpPr>
        <p:spPr>
          <a:xfrm>
            <a:off x="1832009" y="5203639"/>
            <a:ext cx="4260247" cy="1446550"/>
          </a:xfrm>
          <a:prstGeom prst="rect">
            <a:avLst/>
          </a:prstGeom>
          <a:noFill/>
        </p:spPr>
        <p:txBody>
          <a:bodyPr wrap="square" rtlCol="0">
            <a:spAutoFit/>
          </a:bodyPr>
          <a:lstStyle/>
          <a:p>
            <a:pPr>
              <a:spcAft>
                <a:spcPts val="600"/>
              </a:spcAft>
            </a:pPr>
            <a:r>
              <a:rPr lang="en-US" sz="1100" dirty="0">
                <a:solidFill>
                  <a:schemeClr val="bg1"/>
                </a:solidFill>
                <a:latin typeface="Roboto" panose="02000000000000000000" pitchFamily="2" charset="0"/>
                <a:ea typeface="Roboto" panose="02000000000000000000" pitchFamily="2" charset="0"/>
                <a:cs typeface="Roboto" panose="02000000000000000000" pitchFamily="2" charset="0"/>
              </a:rPr>
              <a:t>The production increase in Brazil, Latin America, and the Caribbean (LAC) meant a combination of accelerating fertilizer demand while at the same time increasing agricultural production. China opened up to purchase corn and soy products, further driving demand. This represented a structural change and demonstrated how geopolitical issues parallel to the fertilizer industry created a need to monitor and understand the broader implications of such events. </a:t>
            </a:r>
          </a:p>
        </p:txBody>
      </p:sp>
      <p:sp>
        <p:nvSpPr>
          <p:cNvPr id="42" name="TextBox 41">
            <a:extLst>
              <a:ext uri="{FF2B5EF4-FFF2-40B4-BE49-F238E27FC236}">
                <a16:creationId xmlns:a16="http://schemas.microsoft.com/office/drawing/2014/main" id="{54DD67E6-6D75-6FB7-16AB-4450427312AD}"/>
              </a:ext>
            </a:extLst>
          </p:cNvPr>
          <p:cNvSpPr txBox="1"/>
          <p:nvPr/>
        </p:nvSpPr>
        <p:spPr>
          <a:xfrm flipH="1">
            <a:off x="6500336" y="4660245"/>
            <a:ext cx="5705796" cy="830997"/>
          </a:xfrm>
          <a:prstGeom prst="homePlate">
            <a:avLst/>
          </a:prstGeom>
          <a:solidFill>
            <a:schemeClr val="bg1"/>
          </a:solidFill>
        </p:spPr>
        <p:txBody>
          <a:bodyPr wrap="square">
            <a:spAutoFit/>
          </a:bodyPr>
          <a:lstStyle/>
          <a:p>
            <a:pPr marL="460375"/>
            <a:r>
              <a:rPr lang="en-US" sz="2400" dirty="0">
                <a:solidFill>
                  <a:srgbClr val="63A70A"/>
                </a:solidFill>
                <a:effectLst/>
                <a:latin typeface="Roboto" panose="02000000000000000000" pitchFamily="2" charset="0"/>
                <a:ea typeface="Roboto" panose="02000000000000000000" pitchFamily="2" charset="0"/>
                <a:cs typeface="Roboto" panose="02000000000000000000" pitchFamily="2" charset="0"/>
              </a:rPr>
              <a:t>Global Shifts in agriculture production</a:t>
            </a:r>
            <a:endParaRPr lang="en-US" sz="2400" dirty="0">
              <a:solidFill>
                <a:srgbClr val="63A70A"/>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88160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P spid="37" grpId="0" animBg="1"/>
      <p:bldP spid="38" grpId="0" animBg="1"/>
      <p:bldP spid="39" grpId="0"/>
      <p:bldP spid="40" grpId="0"/>
      <p:bldP spid="41" grpId="0"/>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1CDD6B4-9D8E-DD0A-BAA8-36008855D4A1}"/>
              </a:ext>
            </a:extLst>
          </p:cNvPr>
          <p:cNvSpPr/>
          <p:nvPr/>
        </p:nvSpPr>
        <p:spPr>
          <a:xfrm>
            <a:off x="0" y="0"/>
            <a:ext cx="12192000" cy="6858000"/>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894DDF0-C1E7-3FA2-7E47-5B080BEDA43C}"/>
              </a:ext>
            </a:extLst>
          </p:cNvPr>
          <p:cNvSpPr/>
          <p:nvPr/>
        </p:nvSpPr>
        <p:spPr>
          <a:xfrm>
            <a:off x="5455033" y="993614"/>
            <a:ext cx="2113743" cy="2113743"/>
          </a:xfrm>
          <a:prstGeom prst="ellipse">
            <a:avLst/>
          </a:prstGeom>
          <a:solidFill>
            <a:srgbClr val="81D3EB">
              <a:alpha val="2078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10ECA06-58B3-6B5A-B14C-4A0E78FBBB58}"/>
              </a:ext>
            </a:extLst>
          </p:cNvPr>
          <p:cNvSpPr txBox="1"/>
          <p:nvPr/>
        </p:nvSpPr>
        <p:spPr>
          <a:xfrm>
            <a:off x="5882706" y="365583"/>
            <a:ext cx="1536084" cy="338554"/>
          </a:xfrm>
          <a:prstGeom prst="rect">
            <a:avLst/>
          </a:prstGeom>
          <a:noFill/>
        </p:spPr>
        <p:txBody>
          <a:bodyPr wrap="square" rtlCol="0">
            <a:spAutoFit/>
          </a:bodyPr>
          <a:lstStyle/>
          <a:p>
            <a:pPr algn="r"/>
            <a:r>
              <a:rPr lang="en-US" sz="1600" b="1" dirty="0">
                <a:solidFill>
                  <a:schemeClr val="bg1"/>
                </a:solidFill>
                <a:latin typeface="Roboto" panose="02000000000000000000" pitchFamily="2" charset="0"/>
                <a:ea typeface="Roboto" panose="02000000000000000000" pitchFamily="2" charset="0"/>
                <a:cs typeface="Roboto" panose="02000000000000000000" pitchFamily="2" charset="0"/>
              </a:rPr>
              <a:t>1980s</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1" name="TextBox 20">
            <a:extLst>
              <a:ext uri="{FF2B5EF4-FFF2-40B4-BE49-F238E27FC236}">
                <a16:creationId xmlns:a16="http://schemas.microsoft.com/office/drawing/2014/main" id="{45BAED8E-D3F4-319D-B8FD-274C8B7E8135}"/>
              </a:ext>
            </a:extLst>
          </p:cNvPr>
          <p:cNvSpPr txBox="1"/>
          <p:nvPr/>
        </p:nvSpPr>
        <p:spPr>
          <a:xfrm>
            <a:off x="7456492" y="315047"/>
            <a:ext cx="4536979" cy="461665"/>
          </a:xfrm>
          <a:prstGeom prst="rect">
            <a:avLst/>
          </a:prstGeom>
          <a:noFill/>
        </p:spPr>
        <p:txBody>
          <a:bodyPr wrap="square" rtlCol="0">
            <a:spAutoFit/>
          </a:bodyPr>
          <a:lstStyle/>
          <a:p>
            <a:r>
              <a:rPr lang="en-US" sz="2400" b="1" dirty="0">
                <a:solidFill>
                  <a:srgbClr val="C9DC5D"/>
                </a:solidFill>
                <a:latin typeface="Roboto" panose="02000000000000000000" pitchFamily="2" charset="0"/>
                <a:ea typeface="Roboto" panose="02000000000000000000" pitchFamily="2" charset="0"/>
                <a:cs typeface="Roboto" panose="02000000000000000000" pitchFamily="2" charset="0"/>
              </a:rPr>
              <a:t>Introduction of EEFs</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3" name="TextBox 22">
            <a:extLst>
              <a:ext uri="{FF2B5EF4-FFF2-40B4-BE49-F238E27FC236}">
                <a16:creationId xmlns:a16="http://schemas.microsoft.com/office/drawing/2014/main" id="{CBFFECD6-29F9-EC03-FF00-ABA7A65D692C}"/>
              </a:ext>
            </a:extLst>
          </p:cNvPr>
          <p:cNvSpPr txBox="1"/>
          <p:nvPr/>
        </p:nvSpPr>
        <p:spPr>
          <a:xfrm>
            <a:off x="7456492" y="2312953"/>
            <a:ext cx="4668327" cy="461665"/>
          </a:xfrm>
          <a:prstGeom prst="rect">
            <a:avLst/>
          </a:prstGeom>
          <a:noFill/>
        </p:spPr>
        <p:txBody>
          <a:bodyPr wrap="square" rtlCol="0">
            <a:spAutoFit/>
          </a:bodyPr>
          <a:lstStyle/>
          <a:p>
            <a:r>
              <a:rPr lang="en-US" sz="2400" b="1" dirty="0">
                <a:solidFill>
                  <a:srgbClr val="C9DC5D"/>
                </a:solidFill>
                <a:latin typeface="Roboto" panose="02000000000000000000" pitchFamily="2" charset="0"/>
                <a:ea typeface="Roboto" panose="02000000000000000000" pitchFamily="2" charset="0"/>
                <a:cs typeface="Roboto" panose="02000000000000000000" pitchFamily="2" charset="0"/>
              </a:rPr>
              <a:t>Oklahoma City Bombing</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5" name="TextBox 24">
            <a:extLst>
              <a:ext uri="{FF2B5EF4-FFF2-40B4-BE49-F238E27FC236}">
                <a16:creationId xmlns:a16="http://schemas.microsoft.com/office/drawing/2014/main" id="{6B37B551-76A0-644D-D258-B92507BD4AE4}"/>
              </a:ext>
            </a:extLst>
          </p:cNvPr>
          <p:cNvSpPr txBox="1"/>
          <p:nvPr/>
        </p:nvSpPr>
        <p:spPr>
          <a:xfrm>
            <a:off x="7456492" y="3439708"/>
            <a:ext cx="4668327" cy="461665"/>
          </a:xfrm>
          <a:prstGeom prst="rect">
            <a:avLst/>
          </a:prstGeom>
          <a:noFill/>
        </p:spPr>
        <p:txBody>
          <a:bodyPr wrap="square" rtlCol="0">
            <a:spAutoFit/>
          </a:bodyPr>
          <a:lstStyle/>
          <a:p>
            <a:r>
              <a:rPr lang="en-US" sz="2400" b="1" dirty="0">
                <a:solidFill>
                  <a:srgbClr val="C9DC5D"/>
                </a:solidFill>
                <a:latin typeface="Roboto" panose="02000000000000000000" pitchFamily="2" charset="0"/>
                <a:ea typeface="Roboto" panose="02000000000000000000" pitchFamily="2" charset="0"/>
                <a:cs typeface="Roboto" panose="02000000000000000000" pitchFamily="2" charset="0"/>
              </a:rPr>
              <a:t>Introduction of “Fracking”</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6" name="TextBox 25">
            <a:extLst>
              <a:ext uri="{FF2B5EF4-FFF2-40B4-BE49-F238E27FC236}">
                <a16:creationId xmlns:a16="http://schemas.microsoft.com/office/drawing/2014/main" id="{9ED12E7F-61DD-F4EF-BD7C-1C4A685725FF}"/>
              </a:ext>
            </a:extLst>
          </p:cNvPr>
          <p:cNvSpPr txBox="1"/>
          <p:nvPr/>
        </p:nvSpPr>
        <p:spPr>
          <a:xfrm>
            <a:off x="5882706" y="5443185"/>
            <a:ext cx="1536084" cy="338554"/>
          </a:xfrm>
          <a:prstGeom prst="rect">
            <a:avLst/>
          </a:prstGeom>
          <a:noFill/>
        </p:spPr>
        <p:txBody>
          <a:bodyPr wrap="square" rtlCol="0">
            <a:spAutoFit/>
          </a:bodyPr>
          <a:lstStyle/>
          <a:p>
            <a:pPr algn="r"/>
            <a:r>
              <a:rPr lang="en-US" sz="1600" b="1" dirty="0">
                <a:solidFill>
                  <a:schemeClr val="bg1"/>
                </a:solidFill>
                <a:latin typeface="Roboto" panose="02000000000000000000" pitchFamily="2" charset="0"/>
                <a:ea typeface="Roboto" panose="02000000000000000000" pitchFamily="2" charset="0"/>
                <a:cs typeface="Roboto" panose="02000000000000000000" pitchFamily="2" charset="0"/>
              </a:rPr>
              <a:t>2013</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8" name="TextBox 27">
            <a:extLst>
              <a:ext uri="{FF2B5EF4-FFF2-40B4-BE49-F238E27FC236}">
                <a16:creationId xmlns:a16="http://schemas.microsoft.com/office/drawing/2014/main" id="{292D80AC-5288-AC20-A4B3-C8595D7623C5}"/>
              </a:ext>
            </a:extLst>
          </p:cNvPr>
          <p:cNvSpPr txBox="1"/>
          <p:nvPr/>
        </p:nvSpPr>
        <p:spPr>
          <a:xfrm>
            <a:off x="7456492" y="5392649"/>
            <a:ext cx="4536979" cy="461665"/>
          </a:xfrm>
          <a:prstGeom prst="rect">
            <a:avLst/>
          </a:prstGeom>
          <a:noFill/>
        </p:spPr>
        <p:txBody>
          <a:bodyPr wrap="square" rtlCol="0">
            <a:spAutoFit/>
          </a:bodyPr>
          <a:lstStyle/>
          <a:p>
            <a:r>
              <a:rPr lang="en-US" sz="2400" b="1" dirty="0">
                <a:solidFill>
                  <a:srgbClr val="C9DC5D"/>
                </a:solidFill>
                <a:latin typeface="Roboto" panose="02000000000000000000" pitchFamily="2" charset="0"/>
                <a:ea typeface="Roboto" panose="02000000000000000000" pitchFamily="2" charset="0"/>
                <a:cs typeface="Roboto" panose="02000000000000000000" pitchFamily="2" charset="0"/>
              </a:rPr>
              <a:t>Explosion in West, TX</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cxnSp>
        <p:nvCxnSpPr>
          <p:cNvPr id="29" name="Straight Connector 28">
            <a:extLst>
              <a:ext uri="{FF2B5EF4-FFF2-40B4-BE49-F238E27FC236}">
                <a16:creationId xmlns:a16="http://schemas.microsoft.com/office/drawing/2014/main" id="{22E9F35E-839E-B686-4838-941A97E11BB7}"/>
              </a:ext>
            </a:extLst>
          </p:cNvPr>
          <p:cNvCxnSpPr>
            <a:cxnSpLocks/>
          </p:cNvCxnSpPr>
          <p:nvPr/>
        </p:nvCxnSpPr>
        <p:spPr>
          <a:xfrm flipH="1">
            <a:off x="7077826" y="821255"/>
            <a:ext cx="3783" cy="1425275"/>
          </a:xfrm>
          <a:prstGeom prst="line">
            <a:avLst/>
          </a:prstGeom>
          <a:ln>
            <a:solidFill>
              <a:srgbClr val="81D3EB"/>
            </a:solidFill>
            <a:headEnd type="oval" w="lg" len="lg"/>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DA1BA71-E3C6-073D-EBDD-F57B961F9C8B}"/>
              </a:ext>
            </a:extLst>
          </p:cNvPr>
          <p:cNvCxnSpPr>
            <a:cxnSpLocks/>
          </p:cNvCxnSpPr>
          <p:nvPr/>
        </p:nvCxnSpPr>
        <p:spPr>
          <a:xfrm>
            <a:off x="7071565" y="2774618"/>
            <a:ext cx="0" cy="707217"/>
          </a:xfrm>
          <a:prstGeom prst="line">
            <a:avLst/>
          </a:prstGeom>
          <a:ln>
            <a:solidFill>
              <a:srgbClr val="81D3EB"/>
            </a:solidFill>
            <a:headEnd type="oval"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05B4E9D-CE24-6DD1-EB0E-DA54CED41515}"/>
              </a:ext>
            </a:extLst>
          </p:cNvPr>
          <p:cNvSpPr txBox="1"/>
          <p:nvPr/>
        </p:nvSpPr>
        <p:spPr>
          <a:xfrm>
            <a:off x="5882706" y="2345613"/>
            <a:ext cx="1536084" cy="338554"/>
          </a:xfrm>
          <a:prstGeom prst="rect">
            <a:avLst/>
          </a:prstGeom>
          <a:noFill/>
        </p:spPr>
        <p:txBody>
          <a:bodyPr wrap="square" rtlCol="0">
            <a:spAutoFit/>
          </a:bodyPr>
          <a:lstStyle/>
          <a:p>
            <a:pPr algn="r"/>
            <a:r>
              <a:rPr lang="en-US" sz="1600" b="1" dirty="0">
                <a:solidFill>
                  <a:schemeClr val="bg1"/>
                </a:solidFill>
                <a:latin typeface="Roboto" panose="02000000000000000000" pitchFamily="2" charset="0"/>
                <a:ea typeface="Roboto" panose="02000000000000000000" pitchFamily="2" charset="0"/>
                <a:cs typeface="Roboto" panose="02000000000000000000" pitchFamily="2" charset="0"/>
              </a:rPr>
              <a:t>1995</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2" name="TextBox 31">
            <a:extLst>
              <a:ext uri="{FF2B5EF4-FFF2-40B4-BE49-F238E27FC236}">
                <a16:creationId xmlns:a16="http://schemas.microsoft.com/office/drawing/2014/main" id="{1AE50D4B-7DEC-FF8E-201D-14E7C7F2F092}"/>
              </a:ext>
            </a:extLst>
          </p:cNvPr>
          <p:cNvSpPr txBox="1"/>
          <p:nvPr/>
        </p:nvSpPr>
        <p:spPr>
          <a:xfrm>
            <a:off x="5882706" y="3545456"/>
            <a:ext cx="1536084" cy="338554"/>
          </a:xfrm>
          <a:prstGeom prst="rect">
            <a:avLst/>
          </a:prstGeom>
          <a:noFill/>
        </p:spPr>
        <p:txBody>
          <a:bodyPr wrap="square" rtlCol="0">
            <a:spAutoFit/>
          </a:bodyPr>
          <a:lstStyle/>
          <a:p>
            <a:pPr algn="r"/>
            <a:r>
              <a:rPr lang="en-US" sz="1600" b="1" dirty="0">
                <a:solidFill>
                  <a:schemeClr val="bg1"/>
                </a:solidFill>
                <a:latin typeface="Roboto" panose="02000000000000000000" pitchFamily="2" charset="0"/>
                <a:ea typeface="Roboto" panose="02000000000000000000" pitchFamily="2" charset="0"/>
                <a:cs typeface="Roboto" panose="02000000000000000000" pitchFamily="2" charset="0"/>
              </a:rPr>
              <a:t>Mid-2000s</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cxnSp>
        <p:nvCxnSpPr>
          <p:cNvPr id="33" name="Straight Connector 32">
            <a:extLst>
              <a:ext uri="{FF2B5EF4-FFF2-40B4-BE49-F238E27FC236}">
                <a16:creationId xmlns:a16="http://schemas.microsoft.com/office/drawing/2014/main" id="{7515E183-791A-88C6-A419-1BE5BCC97664}"/>
              </a:ext>
            </a:extLst>
          </p:cNvPr>
          <p:cNvCxnSpPr>
            <a:cxnSpLocks/>
          </p:cNvCxnSpPr>
          <p:nvPr/>
        </p:nvCxnSpPr>
        <p:spPr>
          <a:xfrm>
            <a:off x="7071565" y="4032661"/>
            <a:ext cx="0" cy="1226694"/>
          </a:xfrm>
          <a:prstGeom prst="line">
            <a:avLst/>
          </a:prstGeom>
          <a:ln>
            <a:solidFill>
              <a:srgbClr val="81D3EB"/>
            </a:solidFill>
            <a:headEnd type="oval" w="lg" len="lg"/>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5237506-49CC-5790-D5D6-C86B66DB3D85}"/>
              </a:ext>
            </a:extLst>
          </p:cNvPr>
          <p:cNvCxnSpPr>
            <a:cxnSpLocks/>
          </p:cNvCxnSpPr>
          <p:nvPr/>
        </p:nvCxnSpPr>
        <p:spPr>
          <a:xfrm>
            <a:off x="7066319" y="5875674"/>
            <a:ext cx="0" cy="657118"/>
          </a:xfrm>
          <a:prstGeom prst="line">
            <a:avLst/>
          </a:prstGeom>
          <a:ln>
            <a:solidFill>
              <a:srgbClr val="81D3EB"/>
            </a:solidFill>
            <a:headEnd type="oval"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050A6ED-66E3-0EE7-40E8-47D3AB101CE8}"/>
              </a:ext>
            </a:extLst>
          </p:cNvPr>
          <p:cNvSpPr txBox="1"/>
          <p:nvPr/>
        </p:nvSpPr>
        <p:spPr>
          <a:xfrm>
            <a:off x="7456492" y="738213"/>
            <a:ext cx="4260247" cy="1446550"/>
          </a:xfrm>
          <a:prstGeom prst="rect">
            <a:avLst/>
          </a:prstGeom>
          <a:noFill/>
        </p:spPr>
        <p:txBody>
          <a:bodyPr wrap="square" lIns="91440" tIns="45720" rIns="91440" bIns="45720" rtlCol="0" anchor="t">
            <a:spAutoFit/>
          </a:bodyPr>
          <a:lstStyle/>
          <a:p>
            <a:pPr>
              <a:spcAft>
                <a:spcPts val="600"/>
              </a:spcAft>
            </a:pPr>
            <a:r>
              <a:rPr lang="en-US" sz="1100" dirty="0">
                <a:solidFill>
                  <a:schemeClr val="bg1"/>
                </a:solidFill>
                <a:latin typeface="Roboto"/>
                <a:ea typeface="Roboto"/>
                <a:cs typeface="Roboto"/>
              </a:rPr>
              <a:t>Enhanced efficiency fertilizers (EEFs) were introduced in response to growing concerns about environmental impact and resource efficiency in agriculture. They release nutrients gradually, providing opportunities for reducing runoff and nutrient wastage. This important technology emerged in the 1980s when environmental regulations and sustainability concerns were gaining momentum, prompting the agricultural industry to seek new tools for responsible and efficient fertilization.</a:t>
            </a:r>
          </a:p>
        </p:txBody>
      </p:sp>
      <p:sp>
        <p:nvSpPr>
          <p:cNvPr id="22" name="TextBox 21">
            <a:extLst>
              <a:ext uri="{FF2B5EF4-FFF2-40B4-BE49-F238E27FC236}">
                <a16:creationId xmlns:a16="http://schemas.microsoft.com/office/drawing/2014/main" id="{F7492B39-CAC3-1B8E-8636-0D722C9D93F8}"/>
              </a:ext>
            </a:extLst>
          </p:cNvPr>
          <p:cNvSpPr txBox="1"/>
          <p:nvPr/>
        </p:nvSpPr>
        <p:spPr>
          <a:xfrm>
            <a:off x="7456492" y="2714931"/>
            <a:ext cx="4260247" cy="600164"/>
          </a:xfrm>
          <a:prstGeom prst="rect">
            <a:avLst/>
          </a:prstGeom>
          <a:noFill/>
        </p:spPr>
        <p:txBody>
          <a:bodyPr wrap="square" lIns="91440" tIns="45720" rIns="91440" bIns="45720" rtlCol="0" anchor="t">
            <a:spAutoFit/>
          </a:bodyPr>
          <a:lstStyle/>
          <a:p>
            <a:pPr>
              <a:spcAft>
                <a:spcPts val="600"/>
              </a:spcAft>
            </a:pPr>
            <a:r>
              <a:rPr lang="en-US" sz="1100" dirty="0">
                <a:solidFill>
                  <a:schemeClr val="bg1"/>
                </a:solidFill>
                <a:latin typeface="Roboto"/>
                <a:ea typeface="Roboto"/>
                <a:cs typeface="Roboto"/>
              </a:rPr>
              <a:t>A fertilizer plant explosion in West, Texas killed 15 people and injured 260 others when a fire led to the explosion of ammonium nitrate storage bins.</a:t>
            </a:r>
          </a:p>
        </p:txBody>
      </p:sp>
      <p:sp>
        <p:nvSpPr>
          <p:cNvPr id="24" name="TextBox 23">
            <a:extLst>
              <a:ext uri="{FF2B5EF4-FFF2-40B4-BE49-F238E27FC236}">
                <a16:creationId xmlns:a16="http://schemas.microsoft.com/office/drawing/2014/main" id="{ED762BA4-46F6-0C85-CBFF-4559AA469C5D}"/>
              </a:ext>
            </a:extLst>
          </p:cNvPr>
          <p:cNvSpPr txBox="1"/>
          <p:nvPr/>
        </p:nvSpPr>
        <p:spPr>
          <a:xfrm>
            <a:off x="7456492" y="3841686"/>
            <a:ext cx="4260247" cy="1862048"/>
          </a:xfrm>
          <a:prstGeom prst="rect">
            <a:avLst/>
          </a:prstGeom>
          <a:noFill/>
        </p:spPr>
        <p:txBody>
          <a:bodyPr wrap="square" lIns="91440" tIns="45720" rIns="91440" bIns="45720" rtlCol="0" anchor="t">
            <a:spAutoFit/>
          </a:bodyPr>
          <a:lstStyle/>
          <a:p>
            <a:pPr>
              <a:spcAft>
                <a:spcPts val="600"/>
              </a:spcAft>
            </a:pPr>
            <a:r>
              <a:rPr lang="en-US" sz="1100" dirty="0">
                <a:solidFill>
                  <a:schemeClr val="bg1"/>
                </a:solidFill>
                <a:latin typeface="Roboto"/>
                <a:ea typeface="Roboto"/>
                <a:cs typeface="Roboto"/>
              </a:rPr>
              <a:t>The breakthrough in hydraulic fracturing and horizontal drilling technologies unlocked vast reserves of natural gas from shale formations, leading to a surge in domestic gas production. This, in turn, reduced natural gas prices significantly, making it an affordable resource for domestic ammonia production. Ammonia is a key component in nitrogen-based fertilizers. Utilizing natural gas as a cleaner and more cost-effective energy source, U.S. nitrogen producers significantly lowered their carbon footprint and operational costs. </a:t>
            </a:r>
          </a:p>
          <a:p>
            <a:pPr>
              <a:spcAft>
                <a:spcPts val="600"/>
              </a:spcAft>
            </a:pPr>
            <a:endParaRPr lang="en-US" sz="1100" dirty="0">
              <a:solidFill>
                <a:schemeClr val="bg1"/>
              </a:solidFill>
              <a:latin typeface="Roboto"/>
              <a:ea typeface="Roboto"/>
              <a:cs typeface="Roboto"/>
            </a:endParaRPr>
          </a:p>
        </p:txBody>
      </p:sp>
      <p:sp>
        <p:nvSpPr>
          <p:cNvPr id="27" name="TextBox 26">
            <a:extLst>
              <a:ext uri="{FF2B5EF4-FFF2-40B4-BE49-F238E27FC236}">
                <a16:creationId xmlns:a16="http://schemas.microsoft.com/office/drawing/2014/main" id="{0E303D1E-A619-4A5C-4C07-A898AE5D3781}"/>
              </a:ext>
            </a:extLst>
          </p:cNvPr>
          <p:cNvSpPr txBox="1"/>
          <p:nvPr/>
        </p:nvSpPr>
        <p:spPr>
          <a:xfrm>
            <a:off x="7456492" y="5854314"/>
            <a:ext cx="4260247" cy="600164"/>
          </a:xfrm>
          <a:prstGeom prst="rect">
            <a:avLst/>
          </a:prstGeom>
          <a:noFill/>
        </p:spPr>
        <p:txBody>
          <a:bodyPr wrap="square" lIns="91440" tIns="45720" rIns="91440" bIns="45720" rtlCol="0" anchor="t">
            <a:spAutoFit/>
          </a:bodyPr>
          <a:lstStyle/>
          <a:p>
            <a:pPr>
              <a:spcAft>
                <a:spcPts val="600"/>
              </a:spcAft>
            </a:pPr>
            <a:r>
              <a:rPr lang="en-US" sz="1100" dirty="0">
                <a:solidFill>
                  <a:schemeClr val="bg1"/>
                </a:solidFill>
                <a:latin typeface="Roboto"/>
                <a:ea typeface="Roboto"/>
                <a:cs typeface="Roboto"/>
              </a:rPr>
              <a:t>A Fertilizer Plant Explosion in West, Texas killed 15 people and injured 260 others when a fire led to an ammonium nitrate storage bins to explode.</a:t>
            </a:r>
          </a:p>
        </p:txBody>
      </p:sp>
      <p:sp>
        <p:nvSpPr>
          <p:cNvPr id="40" name="TextBox 39">
            <a:extLst>
              <a:ext uri="{FF2B5EF4-FFF2-40B4-BE49-F238E27FC236}">
                <a16:creationId xmlns:a16="http://schemas.microsoft.com/office/drawing/2014/main" id="{17027A05-1E02-9F89-2D57-CEDA50D15CFC}"/>
              </a:ext>
            </a:extLst>
          </p:cNvPr>
          <p:cNvSpPr txBox="1"/>
          <p:nvPr/>
        </p:nvSpPr>
        <p:spPr>
          <a:xfrm>
            <a:off x="-8119" y="2359119"/>
            <a:ext cx="5705796" cy="830997"/>
          </a:xfrm>
          <a:prstGeom prst="homePlate">
            <a:avLst/>
          </a:prstGeom>
          <a:solidFill>
            <a:schemeClr val="bg1"/>
          </a:solidFill>
        </p:spPr>
        <p:txBody>
          <a:bodyPr wrap="square">
            <a:spAutoFit/>
          </a:bodyPr>
          <a:lstStyle/>
          <a:p>
            <a:pPr marL="460375"/>
            <a:r>
              <a:rPr lang="en-US" sz="2400" dirty="0">
                <a:solidFill>
                  <a:srgbClr val="63A70A"/>
                </a:solidFill>
                <a:effectLst/>
                <a:latin typeface="Roboto" panose="02000000000000000000" pitchFamily="2" charset="0"/>
                <a:ea typeface="Roboto" panose="02000000000000000000" pitchFamily="2" charset="0"/>
                <a:cs typeface="Roboto" panose="02000000000000000000" pitchFamily="2" charset="0"/>
              </a:rPr>
              <a:t>Crises that impacted fertilizer industry</a:t>
            </a:r>
            <a:endParaRPr lang="en-US" sz="2400" dirty="0">
              <a:solidFill>
                <a:srgbClr val="63A70A"/>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49657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5" grpId="0"/>
      <p:bldP spid="28" grpId="0"/>
      <p:bldP spid="20" grpId="0"/>
      <p:bldP spid="22" grpId="0"/>
      <p:bldP spid="24" grpId="0"/>
      <p:bldP spid="27" grpId="0"/>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A3DCC9B-782A-A412-9B35-59F21046F5DA}"/>
              </a:ext>
            </a:extLst>
          </p:cNvPr>
          <p:cNvSpPr/>
          <p:nvPr/>
        </p:nvSpPr>
        <p:spPr>
          <a:xfrm>
            <a:off x="965678" y="3669577"/>
            <a:ext cx="2113743" cy="2113743"/>
          </a:xfrm>
          <a:prstGeom prst="ellipse">
            <a:avLst/>
          </a:prstGeom>
          <a:solidFill>
            <a:srgbClr val="81D3EB">
              <a:alpha val="2078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91B31A4-5BAF-2122-642A-D86C9C5ACF90}"/>
              </a:ext>
            </a:extLst>
          </p:cNvPr>
          <p:cNvSpPr/>
          <p:nvPr/>
        </p:nvSpPr>
        <p:spPr>
          <a:xfrm>
            <a:off x="-510027" y="-135146"/>
            <a:ext cx="2113743" cy="2113743"/>
          </a:xfrm>
          <a:prstGeom prst="ellipse">
            <a:avLst/>
          </a:prstGeom>
          <a:solidFill>
            <a:srgbClr val="81D3EB">
              <a:alpha val="2078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401FA91-38D3-03C3-BF1F-82EF3638F3BC}"/>
              </a:ext>
            </a:extLst>
          </p:cNvPr>
          <p:cNvSpPr txBox="1"/>
          <p:nvPr/>
        </p:nvSpPr>
        <p:spPr>
          <a:xfrm>
            <a:off x="282425" y="514427"/>
            <a:ext cx="1536084" cy="338554"/>
          </a:xfrm>
          <a:prstGeom prst="rect">
            <a:avLst/>
          </a:prstGeom>
          <a:noFill/>
        </p:spPr>
        <p:txBody>
          <a:bodyPr wrap="square" rtlCol="0">
            <a:spAutoFit/>
          </a:bodyPr>
          <a:lstStyle/>
          <a:p>
            <a:pPr algn="r"/>
            <a:r>
              <a:rPr lang="en-US" sz="1600" b="1" dirty="0">
                <a:solidFill>
                  <a:schemeClr val="bg1"/>
                </a:solidFill>
                <a:latin typeface="Roboto" panose="02000000000000000000" pitchFamily="2" charset="0"/>
                <a:ea typeface="Roboto" panose="02000000000000000000" pitchFamily="2" charset="0"/>
                <a:cs typeface="Roboto" panose="02000000000000000000" pitchFamily="2" charset="0"/>
              </a:rPr>
              <a:t>Early 1900s </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5" name="TextBox 14">
            <a:extLst>
              <a:ext uri="{FF2B5EF4-FFF2-40B4-BE49-F238E27FC236}">
                <a16:creationId xmlns:a16="http://schemas.microsoft.com/office/drawing/2014/main" id="{C3942611-E47E-AA95-2885-169B30F6F627}"/>
              </a:ext>
            </a:extLst>
          </p:cNvPr>
          <p:cNvSpPr txBox="1"/>
          <p:nvPr/>
        </p:nvSpPr>
        <p:spPr>
          <a:xfrm>
            <a:off x="1832009" y="443758"/>
            <a:ext cx="4668327" cy="461665"/>
          </a:xfrm>
          <a:prstGeom prst="rect">
            <a:avLst/>
          </a:prstGeom>
          <a:noFill/>
        </p:spPr>
        <p:txBody>
          <a:bodyPr wrap="square" rtlCol="0">
            <a:spAutoFit/>
          </a:bodyPr>
          <a:lstStyle/>
          <a:p>
            <a:r>
              <a:rPr lang="en-US" sz="2400" b="1" dirty="0">
                <a:solidFill>
                  <a:srgbClr val="C9DC5D"/>
                </a:solidFill>
                <a:latin typeface="Roboto" panose="02000000000000000000" pitchFamily="2" charset="0"/>
                <a:ea typeface="Roboto" panose="02000000000000000000" pitchFamily="2" charset="0"/>
                <a:cs typeface="Roboto" panose="02000000000000000000" pitchFamily="2" charset="0"/>
              </a:rPr>
              <a:t>The Haber-Bosch Process</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7" name="TextBox 16">
            <a:extLst>
              <a:ext uri="{FF2B5EF4-FFF2-40B4-BE49-F238E27FC236}">
                <a16:creationId xmlns:a16="http://schemas.microsoft.com/office/drawing/2014/main" id="{C1D43082-88EF-5B9B-B442-73B1CDBE0B24}"/>
              </a:ext>
            </a:extLst>
          </p:cNvPr>
          <p:cNvSpPr txBox="1"/>
          <p:nvPr/>
        </p:nvSpPr>
        <p:spPr>
          <a:xfrm>
            <a:off x="282425" y="2665813"/>
            <a:ext cx="1536084" cy="338554"/>
          </a:xfrm>
          <a:prstGeom prst="rect">
            <a:avLst/>
          </a:prstGeom>
          <a:noFill/>
        </p:spPr>
        <p:txBody>
          <a:bodyPr wrap="square" rtlCol="0">
            <a:spAutoFit/>
          </a:bodyPr>
          <a:lstStyle/>
          <a:p>
            <a:pPr algn="r"/>
            <a:r>
              <a:rPr lang="en-US" sz="1600" b="1" dirty="0">
                <a:solidFill>
                  <a:schemeClr val="bg1"/>
                </a:solidFill>
                <a:latin typeface="Roboto" panose="02000000000000000000" pitchFamily="2" charset="0"/>
                <a:ea typeface="Roboto" panose="02000000000000000000" pitchFamily="2" charset="0"/>
                <a:cs typeface="Roboto" panose="02000000000000000000" pitchFamily="2" charset="0"/>
              </a:rPr>
              <a:t>1960s-70s</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9" name="TextBox 18">
            <a:extLst>
              <a:ext uri="{FF2B5EF4-FFF2-40B4-BE49-F238E27FC236}">
                <a16:creationId xmlns:a16="http://schemas.microsoft.com/office/drawing/2014/main" id="{0BC6DDDF-41A0-262E-7095-E2F3EEC87A52}"/>
              </a:ext>
            </a:extLst>
          </p:cNvPr>
          <p:cNvSpPr txBox="1"/>
          <p:nvPr/>
        </p:nvSpPr>
        <p:spPr>
          <a:xfrm>
            <a:off x="1832009" y="2595144"/>
            <a:ext cx="4668327" cy="461665"/>
          </a:xfrm>
          <a:prstGeom prst="rect">
            <a:avLst/>
          </a:prstGeom>
          <a:noFill/>
        </p:spPr>
        <p:txBody>
          <a:bodyPr wrap="square" rtlCol="0">
            <a:spAutoFit/>
          </a:bodyPr>
          <a:lstStyle/>
          <a:p>
            <a:r>
              <a:rPr lang="en-US" sz="2400" b="1" dirty="0">
                <a:solidFill>
                  <a:srgbClr val="C9DC5D"/>
                </a:solidFill>
                <a:latin typeface="Roboto" panose="02000000000000000000" pitchFamily="2" charset="0"/>
                <a:ea typeface="Roboto" panose="02000000000000000000" pitchFamily="2" charset="0"/>
                <a:cs typeface="Roboto" panose="02000000000000000000" pitchFamily="2" charset="0"/>
              </a:rPr>
              <a:t>The Green Revolution</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1" name="TextBox 20">
            <a:extLst>
              <a:ext uri="{FF2B5EF4-FFF2-40B4-BE49-F238E27FC236}">
                <a16:creationId xmlns:a16="http://schemas.microsoft.com/office/drawing/2014/main" id="{39F77746-2E02-90C9-B083-511594B560FD}"/>
              </a:ext>
            </a:extLst>
          </p:cNvPr>
          <p:cNvSpPr txBox="1"/>
          <p:nvPr/>
        </p:nvSpPr>
        <p:spPr>
          <a:xfrm>
            <a:off x="282425" y="4490968"/>
            <a:ext cx="1536084" cy="338554"/>
          </a:xfrm>
          <a:prstGeom prst="rect">
            <a:avLst/>
          </a:prstGeom>
          <a:noFill/>
        </p:spPr>
        <p:txBody>
          <a:bodyPr wrap="square" rtlCol="0">
            <a:spAutoFit/>
          </a:bodyPr>
          <a:lstStyle/>
          <a:p>
            <a:pPr algn="r"/>
            <a:r>
              <a:rPr lang="en-US" sz="1600" b="1" dirty="0">
                <a:solidFill>
                  <a:schemeClr val="bg1"/>
                </a:solidFill>
                <a:latin typeface="Roboto" panose="02000000000000000000" pitchFamily="2" charset="0"/>
                <a:ea typeface="Roboto" panose="02000000000000000000" pitchFamily="2" charset="0"/>
                <a:cs typeface="Roboto" panose="02000000000000000000" pitchFamily="2" charset="0"/>
              </a:rPr>
              <a:t>1960s-2010s</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3" name="TextBox 22">
            <a:extLst>
              <a:ext uri="{FF2B5EF4-FFF2-40B4-BE49-F238E27FC236}">
                <a16:creationId xmlns:a16="http://schemas.microsoft.com/office/drawing/2014/main" id="{1DC33D55-E0D2-B451-4D44-986A11374330}"/>
              </a:ext>
            </a:extLst>
          </p:cNvPr>
          <p:cNvSpPr txBox="1"/>
          <p:nvPr/>
        </p:nvSpPr>
        <p:spPr>
          <a:xfrm>
            <a:off x="1832009" y="4402423"/>
            <a:ext cx="4536979" cy="830997"/>
          </a:xfrm>
          <a:prstGeom prst="rect">
            <a:avLst/>
          </a:prstGeom>
          <a:noFill/>
        </p:spPr>
        <p:txBody>
          <a:bodyPr wrap="square" rtlCol="0">
            <a:spAutoFit/>
          </a:bodyPr>
          <a:lstStyle/>
          <a:p>
            <a:r>
              <a:rPr lang="en-US" sz="2400" b="1" dirty="0">
                <a:solidFill>
                  <a:srgbClr val="C9DC5D"/>
                </a:solidFill>
                <a:latin typeface="Roboto" panose="02000000000000000000" pitchFamily="2" charset="0"/>
                <a:ea typeface="Roboto" panose="02000000000000000000" pitchFamily="2" charset="0"/>
                <a:cs typeface="Roboto" panose="02000000000000000000" pitchFamily="2" charset="0"/>
              </a:rPr>
              <a:t>Latin America &amp; Brazil Production Increase</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cxnSp>
        <p:nvCxnSpPr>
          <p:cNvPr id="25" name="Straight Connector 24">
            <a:extLst>
              <a:ext uri="{FF2B5EF4-FFF2-40B4-BE49-F238E27FC236}">
                <a16:creationId xmlns:a16="http://schemas.microsoft.com/office/drawing/2014/main" id="{7B4F6C05-1088-0272-B930-FA4FF4ECB8C6}"/>
              </a:ext>
            </a:extLst>
          </p:cNvPr>
          <p:cNvCxnSpPr>
            <a:cxnSpLocks/>
          </p:cNvCxnSpPr>
          <p:nvPr/>
        </p:nvCxnSpPr>
        <p:spPr>
          <a:xfrm flipH="1">
            <a:off x="1175584" y="1016701"/>
            <a:ext cx="3783" cy="1425275"/>
          </a:xfrm>
          <a:prstGeom prst="line">
            <a:avLst/>
          </a:prstGeom>
          <a:ln>
            <a:solidFill>
              <a:srgbClr val="81D3EB"/>
            </a:solidFill>
            <a:headEnd type="oval"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70DAAEC-DFF8-F30C-8CB2-442E0D9A8275}"/>
              </a:ext>
            </a:extLst>
          </p:cNvPr>
          <p:cNvCxnSpPr>
            <a:cxnSpLocks/>
          </p:cNvCxnSpPr>
          <p:nvPr/>
        </p:nvCxnSpPr>
        <p:spPr>
          <a:xfrm>
            <a:off x="1169323" y="3080535"/>
            <a:ext cx="0" cy="1216626"/>
          </a:xfrm>
          <a:prstGeom prst="line">
            <a:avLst/>
          </a:prstGeom>
          <a:ln>
            <a:solidFill>
              <a:srgbClr val="81D3EB"/>
            </a:solidFill>
            <a:headEnd type="oval" w="lg" len="lg"/>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AC2525C-D348-6DB5-241C-8D71B562A474}"/>
              </a:ext>
            </a:extLst>
          </p:cNvPr>
          <p:cNvCxnSpPr>
            <a:cxnSpLocks/>
          </p:cNvCxnSpPr>
          <p:nvPr/>
        </p:nvCxnSpPr>
        <p:spPr>
          <a:xfrm flipH="1">
            <a:off x="1165540" y="5017167"/>
            <a:ext cx="3783" cy="1425275"/>
          </a:xfrm>
          <a:prstGeom prst="line">
            <a:avLst/>
          </a:prstGeom>
          <a:ln>
            <a:solidFill>
              <a:srgbClr val="81D3EB"/>
            </a:solidFill>
            <a:headEnd type="oval" w="lg" len="lg"/>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0D82C76B-234C-39F0-05DD-82157A123E8F}"/>
              </a:ext>
            </a:extLst>
          </p:cNvPr>
          <p:cNvSpPr/>
          <p:nvPr/>
        </p:nvSpPr>
        <p:spPr>
          <a:xfrm>
            <a:off x="5455033" y="993614"/>
            <a:ext cx="2113743" cy="2113743"/>
          </a:xfrm>
          <a:prstGeom prst="ellipse">
            <a:avLst/>
          </a:prstGeom>
          <a:solidFill>
            <a:srgbClr val="81D3EB">
              <a:alpha val="2078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22EA02B7-935C-E499-10EE-181A3632BA68}"/>
              </a:ext>
            </a:extLst>
          </p:cNvPr>
          <p:cNvSpPr txBox="1"/>
          <p:nvPr/>
        </p:nvSpPr>
        <p:spPr>
          <a:xfrm>
            <a:off x="5882706" y="365583"/>
            <a:ext cx="1536084" cy="338554"/>
          </a:xfrm>
          <a:prstGeom prst="rect">
            <a:avLst/>
          </a:prstGeom>
          <a:noFill/>
        </p:spPr>
        <p:txBody>
          <a:bodyPr wrap="square" rtlCol="0">
            <a:spAutoFit/>
          </a:bodyPr>
          <a:lstStyle/>
          <a:p>
            <a:pPr algn="r"/>
            <a:r>
              <a:rPr lang="en-US" sz="1600" b="1" dirty="0">
                <a:solidFill>
                  <a:schemeClr val="bg1"/>
                </a:solidFill>
                <a:latin typeface="Roboto" panose="02000000000000000000" pitchFamily="2" charset="0"/>
                <a:ea typeface="Roboto" panose="02000000000000000000" pitchFamily="2" charset="0"/>
                <a:cs typeface="Roboto" panose="02000000000000000000" pitchFamily="2" charset="0"/>
              </a:rPr>
              <a:t>1980s</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41" name="TextBox 40">
            <a:extLst>
              <a:ext uri="{FF2B5EF4-FFF2-40B4-BE49-F238E27FC236}">
                <a16:creationId xmlns:a16="http://schemas.microsoft.com/office/drawing/2014/main" id="{DACF0D60-4EB8-E32B-A7C8-0AE03E67482D}"/>
              </a:ext>
            </a:extLst>
          </p:cNvPr>
          <p:cNvSpPr txBox="1"/>
          <p:nvPr/>
        </p:nvSpPr>
        <p:spPr>
          <a:xfrm>
            <a:off x="7456492" y="315047"/>
            <a:ext cx="4536979" cy="461665"/>
          </a:xfrm>
          <a:prstGeom prst="rect">
            <a:avLst/>
          </a:prstGeom>
          <a:noFill/>
        </p:spPr>
        <p:txBody>
          <a:bodyPr wrap="square" rtlCol="0">
            <a:spAutoFit/>
          </a:bodyPr>
          <a:lstStyle/>
          <a:p>
            <a:r>
              <a:rPr lang="en-US" sz="2400" b="1" dirty="0">
                <a:solidFill>
                  <a:srgbClr val="C9DC5D"/>
                </a:solidFill>
                <a:latin typeface="Roboto" panose="02000000000000000000" pitchFamily="2" charset="0"/>
                <a:ea typeface="Roboto" panose="02000000000000000000" pitchFamily="2" charset="0"/>
                <a:cs typeface="Roboto" panose="02000000000000000000" pitchFamily="2" charset="0"/>
              </a:rPr>
              <a:t>Introduction of EEFs</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43" name="TextBox 42">
            <a:extLst>
              <a:ext uri="{FF2B5EF4-FFF2-40B4-BE49-F238E27FC236}">
                <a16:creationId xmlns:a16="http://schemas.microsoft.com/office/drawing/2014/main" id="{F8CEA1E5-F960-0398-150C-0008E1B45498}"/>
              </a:ext>
            </a:extLst>
          </p:cNvPr>
          <p:cNvSpPr txBox="1"/>
          <p:nvPr/>
        </p:nvSpPr>
        <p:spPr>
          <a:xfrm>
            <a:off x="7456492" y="2312953"/>
            <a:ext cx="4668327" cy="461665"/>
          </a:xfrm>
          <a:prstGeom prst="rect">
            <a:avLst/>
          </a:prstGeom>
          <a:noFill/>
        </p:spPr>
        <p:txBody>
          <a:bodyPr wrap="square" rtlCol="0">
            <a:spAutoFit/>
          </a:bodyPr>
          <a:lstStyle/>
          <a:p>
            <a:r>
              <a:rPr lang="en-US" sz="2400" b="1" dirty="0">
                <a:solidFill>
                  <a:srgbClr val="C9DC5D"/>
                </a:solidFill>
                <a:latin typeface="Roboto" panose="02000000000000000000" pitchFamily="2" charset="0"/>
                <a:ea typeface="Roboto" panose="02000000000000000000" pitchFamily="2" charset="0"/>
                <a:cs typeface="Roboto" panose="02000000000000000000" pitchFamily="2" charset="0"/>
              </a:rPr>
              <a:t>Oklahoma City Bombing</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45" name="TextBox 44">
            <a:extLst>
              <a:ext uri="{FF2B5EF4-FFF2-40B4-BE49-F238E27FC236}">
                <a16:creationId xmlns:a16="http://schemas.microsoft.com/office/drawing/2014/main" id="{961E5534-2A85-01A1-896C-DCD619DA9666}"/>
              </a:ext>
            </a:extLst>
          </p:cNvPr>
          <p:cNvSpPr txBox="1"/>
          <p:nvPr/>
        </p:nvSpPr>
        <p:spPr>
          <a:xfrm>
            <a:off x="7456492" y="3439708"/>
            <a:ext cx="4668327" cy="461665"/>
          </a:xfrm>
          <a:prstGeom prst="rect">
            <a:avLst/>
          </a:prstGeom>
          <a:noFill/>
        </p:spPr>
        <p:txBody>
          <a:bodyPr wrap="square" rtlCol="0">
            <a:spAutoFit/>
          </a:bodyPr>
          <a:lstStyle/>
          <a:p>
            <a:r>
              <a:rPr lang="en-US" sz="2400" b="1" dirty="0">
                <a:solidFill>
                  <a:srgbClr val="C9DC5D"/>
                </a:solidFill>
                <a:latin typeface="Roboto" panose="02000000000000000000" pitchFamily="2" charset="0"/>
                <a:ea typeface="Roboto" panose="02000000000000000000" pitchFamily="2" charset="0"/>
                <a:cs typeface="Roboto" panose="02000000000000000000" pitchFamily="2" charset="0"/>
              </a:rPr>
              <a:t>Introduction of “Fracking”</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47" name="TextBox 46">
            <a:extLst>
              <a:ext uri="{FF2B5EF4-FFF2-40B4-BE49-F238E27FC236}">
                <a16:creationId xmlns:a16="http://schemas.microsoft.com/office/drawing/2014/main" id="{4EDE753D-8521-8063-B776-D0BDCBA2F7AE}"/>
              </a:ext>
            </a:extLst>
          </p:cNvPr>
          <p:cNvSpPr txBox="1"/>
          <p:nvPr/>
        </p:nvSpPr>
        <p:spPr>
          <a:xfrm>
            <a:off x="5882706" y="5443185"/>
            <a:ext cx="1536084" cy="338554"/>
          </a:xfrm>
          <a:prstGeom prst="rect">
            <a:avLst/>
          </a:prstGeom>
          <a:noFill/>
        </p:spPr>
        <p:txBody>
          <a:bodyPr wrap="square" rtlCol="0">
            <a:spAutoFit/>
          </a:bodyPr>
          <a:lstStyle/>
          <a:p>
            <a:pPr algn="r"/>
            <a:r>
              <a:rPr lang="en-US" sz="1600" b="1" dirty="0">
                <a:solidFill>
                  <a:schemeClr val="bg1"/>
                </a:solidFill>
                <a:latin typeface="Roboto" panose="02000000000000000000" pitchFamily="2" charset="0"/>
                <a:ea typeface="Roboto" panose="02000000000000000000" pitchFamily="2" charset="0"/>
                <a:cs typeface="Roboto" panose="02000000000000000000" pitchFamily="2" charset="0"/>
              </a:rPr>
              <a:t>2013</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49" name="TextBox 48">
            <a:extLst>
              <a:ext uri="{FF2B5EF4-FFF2-40B4-BE49-F238E27FC236}">
                <a16:creationId xmlns:a16="http://schemas.microsoft.com/office/drawing/2014/main" id="{333E72C7-BDB1-BD85-8E2D-B7972570A041}"/>
              </a:ext>
            </a:extLst>
          </p:cNvPr>
          <p:cNvSpPr txBox="1"/>
          <p:nvPr/>
        </p:nvSpPr>
        <p:spPr>
          <a:xfrm>
            <a:off x="7456492" y="5392649"/>
            <a:ext cx="4536979" cy="461665"/>
          </a:xfrm>
          <a:prstGeom prst="rect">
            <a:avLst/>
          </a:prstGeom>
          <a:noFill/>
        </p:spPr>
        <p:txBody>
          <a:bodyPr wrap="square" rtlCol="0">
            <a:spAutoFit/>
          </a:bodyPr>
          <a:lstStyle/>
          <a:p>
            <a:r>
              <a:rPr lang="en-US" sz="2400" b="1" dirty="0">
                <a:solidFill>
                  <a:srgbClr val="C9DC5D"/>
                </a:solidFill>
                <a:latin typeface="Roboto" panose="02000000000000000000" pitchFamily="2" charset="0"/>
                <a:ea typeface="Roboto" panose="02000000000000000000" pitchFamily="2" charset="0"/>
                <a:cs typeface="Roboto" panose="02000000000000000000" pitchFamily="2" charset="0"/>
              </a:rPr>
              <a:t>Explosion in West, TX</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cxnSp>
        <p:nvCxnSpPr>
          <p:cNvPr id="51" name="Straight Connector 50">
            <a:extLst>
              <a:ext uri="{FF2B5EF4-FFF2-40B4-BE49-F238E27FC236}">
                <a16:creationId xmlns:a16="http://schemas.microsoft.com/office/drawing/2014/main" id="{0A40513D-D4DA-4C05-F1D9-E97E28509DFE}"/>
              </a:ext>
            </a:extLst>
          </p:cNvPr>
          <p:cNvCxnSpPr>
            <a:cxnSpLocks/>
          </p:cNvCxnSpPr>
          <p:nvPr/>
        </p:nvCxnSpPr>
        <p:spPr>
          <a:xfrm>
            <a:off x="7071565" y="2774618"/>
            <a:ext cx="0" cy="707217"/>
          </a:xfrm>
          <a:prstGeom prst="line">
            <a:avLst/>
          </a:prstGeom>
          <a:ln>
            <a:solidFill>
              <a:srgbClr val="81D3EB"/>
            </a:solidFill>
            <a:headEnd type="oval" w="lg" len="lg"/>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628EFA6-3D0C-5AA1-DF76-792F4AAF3EB3}"/>
              </a:ext>
            </a:extLst>
          </p:cNvPr>
          <p:cNvSpPr txBox="1"/>
          <p:nvPr/>
        </p:nvSpPr>
        <p:spPr>
          <a:xfrm>
            <a:off x="5882706" y="2345613"/>
            <a:ext cx="1536084" cy="338554"/>
          </a:xfrm>
          <a:prstGeom prst="rect">
            <a:avLst/>
          </a:prstGeom>
          <a:noFill/>
        </p:spPr>
        <p:txBody>
          <a:bodyPr wrap="square" rtlCol="0">
            <a:spAutoFit/>
          </a:bodyPr>
          <a:lstStyle/>
          <a:p>
            <a:pPr algn="r"/>
            <a:r>
              <a:rPr lang="en-US" sz="1600" b="1" dirty="0">
                <a:solidFill>
                  <a:schemeClr val="bg1"/>
                </a:solidFill>
                <a:latin typeface="Roboto" panose="02000000000000000000" pitchFamily="2" charset="0"/>
                <a:ea typeface="Roboto" panose="02000000000000000000" pitchFamily="2" charset="0"/>
                <a:cs typeface="Roboto" panose="02000000000000000000" pitchFamily="2" charset="0"/>
              </a:rPr>
              <a:t>1995</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5" name="TextBox 54">
            <a:extLst>
              <a:ext uri="{FF2B5EF4-FFF2-40B4-BE49-F238E27FC236}">
                <a16:creationId xmlns:a16="http://schemas.microsoft.com/office/drawing/2014/main" id="{D4DE612D-220C-CA6F-0CA8-BD1653917C3F}"/>
              </a:ext>
            </a:extLst>
          </p:cNvPr>
          <p:cNvSpPr txBox="1"/>
          <p:nvPr/>
        </p:nvSpPr>
        <p:spPr>
          <a:xfrm>
            <a:off x="5882706" y="3545456"/>
            <a:ext cx="1536084" cy="338554"/>
          </a:xfrm>
          <a:prstGeom prst="rect">
            <a:avLst/>
          </a:prstGeom>
          <a:noFill/>
        </p:spPr>
        <p:txBody>
          <a:bodyPr wrap="square" rtlCol="0">
            <a:spAutoFit/>
          </a:bodyPr>
          <a:lstStyle/>
          <a:p>
            <a:pPr algn="r"/>
            <a:r>
              <a:rPr lang="en-US" sz="1600" b="1" dirty="0">
                <a:solidFill>
                  <a:schemeClr val="bg1"/>
                </a:solidFill>
                <a:latin typeface="Roboto" panose="02000000000000000000" pitchFamily="2" charset="0"/>
                <a:ea typeface="Roboto" panose="02000000000000000000" pitchFamily="2" charset="0"/>
                <a:cs typeface="Roboto" panose="02000000000000000000" pitchFamily="2" charset="0"/>
              </a:rPr>
              <a:t>Mid-2000s</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cxnSp>
        <p:nvCxnSpPr>
          <p:cNvPr id="57" name="Straight Connector 56">
            <a:extLst>
              <a:ext uri="{FF2B5EF4-FFF2-40B4-BE49-F238E27FC236}">
                <a16:creationId xmlns:a16="http://schemas.microsoft.com/office/drawing/2014/main" id="{133F2472-E47D-902C-F81E-A18BE38E1418}"/>
              </a:ext>
            </a:extLst>
          </p:cNvPr>
          <p:cNvCxnSpPr>
            <a:cxnSpLocks/>
          </p:cNvCxnSpPr>
          <p:nvPr/>
        </p:nvCxnSpPr>
        <p:spPr>
          <a:xfrm>
            <a:off x="7071565" y="4032661"/>
            <a:ext cx="0" cy="1226694"/>
          </a:xfrm>
          <a:prstGeom prst="line">
            <a:avLst/>
          </a:prstGeom>
          <a:ln>
            <a:solidFill>
              <a:srgbClr val="81D3EB"/>
            </a:solidFill>
            <a:headEnd type="oval" w="lg" len="lg"/>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B9B8C25-5C09-A634-316D-485DA9D9E614}"/>
              </a:ext>
            </a:extLst>
          </p:cNvPr>
          <p:cNvCxnSpPr>
            <a:cxnSpLocks/>
          </p:cNvCxnSpPr>
          <p:nvPr/>
        </p:nvCxnSpPr>
        <p:spPr>
          <a:xfrm>
            <a:off x="7066319" y="5875674"/>
            <a:ext cx="0" cy="657118"/>
          </a:xfrm>
          <a:prstGeom prst="line">
            <a:avLst/>
          </a:prstGeom>
          <a:ln>
            <a:solidFill>
              <a:srgbClr val="81D3EB"/>
            </a:solidFill>
            <a:headEnd type="oval" w="lg" len="lg"/>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5C09BA7-9E97-B55B-FF67-6AAFEDF432D0}"/>
              </a:ext>
            </a:extLst>
          </p:cNvPr>
          <p:cNvCxnSpPr>
            <a:cxnSpLocks/>
          </p:cNvCxnSpPr>
          <p:nvPr/>
        </p:nvCxnSpPr>
        <p:spPr>
          <a:xfrm flipH="1">
            <a:off x="7077826" y="821255"/>
            <a:ext cx="3783" cy="1425275"/>
          </a:xfrm>
          <a:prstGeom prst="line">
            <a:avLst/>
          </a:prstGeom>
          <a:ln>
            <a:solidFill>
              <a:srgbClr val="81D3EB"/>
            </a:solidFill>
            <a:headEnd type="oval" w="lg"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478F425-78F4-A6E5-22BB-41336B7B83AA}"/>
              </a:ext>
            </a:extLst>
          </p:cNvPr>
          <p:cNvSpPr txBox="1"/>
          <p:nvPr/>
        </p:nvSpPr>
        <p:spPr>
          <a:xfrm>
            <a:off x="1832009" y="852981"/>
            <a:ext cx="4260247" cy="1615827"/>
          </a:xfrm>
          <a:prstGeom prst="rect">
            <a:avLst/>
          </a:prstGeom>
          <a:noFill/>
        </p:spPr>
        <p:txBody>
          <a:bodyPr wrap="square" lIns="91440" tIns="45720" rIns="91440" bIns="45720" rtlCol="0" anchor="t">
            <a:spAutoFit/>
          </a:bodyPr>
          <a:lstStyle/>
          <a:p>
            <a:pPr>
              <a:spcAft>
                <a:spcPts val="600"/>
              </a:spcAft>
            </a:pPr>
            <a:r>
              <a:rPr lang="en-US" sz="1100" dirty="0">
                <a:solidFill>
                  <a:schemeClr val="bg1"/>
                </a:solidFill>
                <a:latin typeface="Roboto"/>
                <a:ea typeface="Roboto"/>
                <a:cs typeface="Roboto"/>
              </a:rPr>
              <a:t>The Haber-Bosch Process was the first successful manufacturing of ammonia, caused by a chemical reaction between nitrogen and hydrogen. It was the solution to a looming food crisis and was prompted by a call for researchers to explore solutions for nitrogen fertilizers starting in 1898. Before this invention, fertilizer was expensive and, to some degree, a limited resource. This innovation led to the manufacturing of fertilizer right at the time scientists had become terrified of massive starvation due to the world population boom. </a:t>
            </a:r>
            <a:endParaRPr lang="en-US" sz="11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 name="TextBox 2">
            <a:extLst>
              <a:ext uri="{FF2B5EF4-FFF2-40B4-BE49-F238E27FC236}">
                <a16:creationId xmlns:a16="http://schemas.microsoft.com/office/drawing/2014/main" id="{E579BA65-6E0D-47F0-A50D-FFB516EC17AA}"/>
              </a:ext>
            </a:extLst>
          </p:cNvPr>
          <p:cNvSpPr txBox="1"/>
          <p:nvPr/>
        </p:nvSpPr>
        <p:spPr>
          <a:xfrm>
            <a:off x="1832009" y="3004367"/>
            <a:ext cx="4260247" cy="1446550"/>
          </a:xfrm>
          <a:prstGeom prst="rect">
            <a:avLst/>
          </a:prstGeom>
          <a:noFill/>
        </p:spPr>
        <p:txBody>
          <a:bodyPr wrap="square" lIns="91440" tIns="45720" rIns="91440" bIns="45720" rtlCol="0" anchor="t">
            <a:spAutoFit/>
          </a:bodyPr>
          <a:lstStyle/>
          <a:p>
            <a:pPr>
              <a:spcAft>
                <a:spcPts val="600"/>
              </a:spcAft>
            </a:pPr>
            <a:r>
              <a:rPr lang="en-US" sz="1100" dirty="0">
                <a:solidFill>
                  <a:schemeClr val="bg1"/>
                </a:solidFill>
                <a:latin typeface="Roboto"/>
                <a:ea typeface="Roboto"/>
                <a:cs typeface="Roboto"/>
              </a:rPr>
              <a:t>The Green Revolution came from Norman Borlaug’s wheat varieties, which maximized fertilizer to bring about higher-yielding crops and saved billions from starvation. This revolutionized modern farming not only in Mexico, where Borlaug’s initial research took place, but across India, China, and Latin America as well. Ultimately, they developed crop genetics that could efficiently maximize fertilizer (Nitrogen) and grow yields exponentially.</a:t>
            </a:r>
          </a:p>
        </p:txBody>
      </p:sp>
      <p:sp>
        <p:nvSpPr>
          <p:cNvPr id="4" name="TextBox 3">
            <a:extLst>
              <a:ext uri="{FF2B5EF4-FFF2-40B4-BE49-F238E27FC236}">
                <a16:creationId xmlns:a16="http://schemas.microsoft.com/office/drawing/2014/main" id="{25024956-CF64-7BC3-B65D-7858512A1564}"/>
              </a:ext>
            </a:extLst>
          </p:cNvPr>
          <p:cNvSpPr txBox="1"/>
          <p:nvPr/>
        </p:nvSpPr>
        <p:spPr>
          <a:xfrm>
            <a:off x="1832009" y="5203639"/>
            <a:ext cx="4260247" cy="1446550"/>
          </a:xfrm>
          <a:prstGeom prst="rect">
            <a:avLst/>
          </a:prstGeom>
          <a:noFill/>
        </p:spPr>
        <p:txBody>
          <a:bodyPr wrap="square" rtlCol="0">
            <a:spAutoFit/>
          </a:bodyPr>
          <a:lstStyle/>
          <a:p>
            <a:pPr>
              <a:spcAft>
                <a:spcPts val="600"/>
              </a:spcAft>
            </a:pPr>
            <a:r>
              <a:rPr lang="en-US" sz="1100" dirty="0">
                <a:solidFill>
                  <a:schemeClr val="bg1"/>
                </a:solidFill>
                <a:latin typeface="Roboto" panose="02000000000000000000" pitchFamily="2" charset="0"/>
                <a:ea typeface="Roboto" panose="02000000000000000000" pitchFamily="2" charset="0"/>
                <a:cs typeface="Roboto" panose="02000000000000000000" pitchFamily="2" charset="0"/>
              </a:rPr>
              <a:t>The production increase in Brazil, Latin America, and the Caribbean (LAC) meant a combination of accelerating fertilizer demand while at the same time increasing agricultural production. China opened up to purchase corn and soy products, further driving demand. This represented a structural change and demonstrated how geopolitical issues parallel to the fertilizer industry created a need to monitor and understand the broader implications of such events. </a:t>
            </a:r>
          </a:p>
        </p:txBody>
      </p:sp>
      <p:sp>
        <p:nvSpPr>
          <p:cNvPr id="5" name="TextBox 4">
            <a:extLst>
              <a:ext uri="{FF2B5EF4-FFF2-40B4-BE49-F238E27FC236}">
                <a16:creationId xmlns:a16="http://schemas.microsoft.com/office/drawing/2014/main" id="{FAF9AE18-5D8F-23AB-F50D-1AB76F9BB7FD}"/>
              </a:ext>
            </a:extLst>
          </p:cNvPr>
          <p:cNvSpPr txBox="1"/>
          <p:nvPr/>
        </p:nvSpPr>
        <p:spPr>
          <a:xfrm>
            <a:off x="7456492" y="738213"/>
            <a:ext cx="4260247" cy="1446550"/>
          </a:xfrm>
          <a:prstGeom prst="rect">
            <a:avLst/>
          </a:prstGeom>
          <a:noFill/>
        </p:spPr>
        <p:txBody>
          <a:bodyPr wrap="square" lIns="91440" tIns="45720" rIns="91440" bIns="45720" rtlCol="0" anchor="t">
            <a:spAutoFit/>
          </a:bodyPr>
          <a:lstStyle/>
          <a:p>
            <a:pPr>
              <a:spcAft>
                <a:spcPts val="600"/>
              </a:spcAft>
            </a:pPr>
            <a:r>
              <a:rPr lang="en-US" sz="1100" dirty="0">
                <a:solidFill>
                  <a:schemeClr val="bg1"/>
                </a:solidFill>
                <a:latin typeface="Roboto"/>
                <a:ea typeface="Roboto"/>
                <a:cs typeface="Roboto"/>
              </a:rPr>
              <a:t>Enhanced efficiency fertilizers (EEFs) were introduced in response to growing concerns about environmental impact and resource efficiency in agriculture. They release nutrients gradually, providing opportunities for reducing runoff and nutrient wastage. This important technology emerged in the 1980s when environmental regulations and sustainability concerns were gaining momentum, prompting the agricultural industry to seek new tools for responsible and efficient fertilization.</a:t>
            </a:r>
          </a:p>
        </p:txBody>
      </p:sp>
      <p:sp>
        <p:nvSpPr>
          <p:cNvPr id="6" name="TextBox 5">
            <a:extLst>
              <a:ext uri="{FF2B5EF4-FFF2-40B4-BE49-F238E27FC236}">
                <a16:creationId xmlns:a16="http://schemas.microsoft.com/office/drawing/2014/main" id="{D2D15C79-7CCB-6F4F-FDF3-17BB4D69E698}"/>
              </a:ext>
            </a:extLst>
          </p:cNvPr>
          <p:cNvSpPr txBox="1"/>
          <p:nvPr/>
        </p:nvSpPr>
        <p:spPr>
          <a:xfrm>
            <a:off x="7456492" y="2714931"/>
            <a:ext cx="4260247" cy="600164"/>
          </a:xfrm>
          <a:prstGeom prst="rect">
            <a:avLst/>
          </a:prstGeom>
          <a:noFill/>
        </p:spPr>
        <p:txBody>
          <a:bodyPr wrap="square" lIns="91440" tIns="45720" rIns="91440" bIns="45720" rtlCol="0" anchor="t">
            <a:spAutoFit/>
          </a:bodyPr>
          <a:lstStyle/>
          <a:p>
            <a:pPr>
              <a:spcAft>
                <a:spcPts val="600"/>
              </a:spcAft>
            </a:pPr>
            <a:r>
              <a:rPr lang="en-US" sz="1100" dirty="0">
                <a:solidFill>
                  <a:schemeClr val="bg1"/>
                </a:solidFill>
                <a:latin typeface="Roboto"/>
                <a:ea typeface="Roboto"/>
                <a:cs typeface="Roboto"/>
              </a:rPr>
              <a:t>A fertilizer plant explosion in West, Texas killed 15 people and injured 260 others when a fire led to the explosion of ammonium nitrate storage bins.</a:t>
            </a:r>
          </a:p>
        </p:txBody>
      </p:sp>
      <p:sp>
        <p:nvSpPr>
          <p:cNvPr id="7" name="TextBox 6">
            <a:extLst>
              <a:ext uri="{FF2B5EF4-FFF2-40B4-BE49-F238E27FC236}">
                <a16:creationId xmlns:a16="http://schemas.microsoft.com/office/drawing/2014/main" id="{AA6730AA-7F05-D2D4-238A-744D302A534B}"/>
              </a:ext>
            </a:extLst>
          </p:cNvPr>
          <p:cNvSpPr txBox="1"/>
          <p:nvPr/>
        </p:nvSpPr>
        <p:spPr>
          <a:xfrm>
            <a:off x="7456492" y="3841686"/>
            <a:ext cx="4260247" cy="1862048"/>
          </a:xfrm>
          <a:prstGeom prst="rect">
            <a:avLst/>
          </a:prstGeom>
          <a:noFill/>
        </p:spPr>
        <p:txBody>
          <a:bodyPr wrap="square" lIns="91440" tIns="45720" rIns="91440" bIns="45720" rtlCol="0" anchor="t">
            <a:spAutoFit/>
          </a:bodyPr>
          <a:lstStyle/>
          <a:p>
            <a:pPr>
              <a:spcAft>
                <a:spcPts val="600"/>
              </a:spcAft>
            </a:pPr>
            <a:r>
              <a:rPr lang="en-US" sz="1100" dirty="0">
                <a:solidFill>
                  <a:schemeClr val="bg1"/>
                </a:solidFill>
                <a:latin typeface="Roboto"/>
                <a:ea typeface="Roboto"/>
                <a:cs typeface="Roboto"/>
              </a:rPr>
              <a:t>The breakthrough in hydraulic fracturing and horizontal drilling technologies unlocked vast reserves of natural gas from shale formations, leading to a surge in domestic gas production. This, in turn, reduced natural gas prices significantly, making it an affordable resource for domestic ammonia production. Ammonia is a key component in nitrogen-based fertilizers. Utilizing natural gas as a cleaner and more cost-effective energy source, U.S. nitrogen producers significantly lowered their carbon footprint and operational costs. </a:t>
            </a:r>
          </a:p>
          <a:p>
            <a:pPr>
              <a:spcAft>
                <a:spcPts val="600"/>
              </a:spcAft>
            </a:pPr>
            <a:endParaRPr lang="en-US" sz="1100" dirty="0">
              <a:solidFill>
                <a:schemeClr val="bg1"/>
              </a:solidFill>
              <a:latin typeface="Roboto"/>
              <a:ea typeface="Roboto"/>
              <a:cs typeface="Roboto"/>
            </a:endParaRPr>
          </a:p>
        </p:txBody>
      </p:sp>
      <p:sp>
        <p:nvSpPr>
          <p:cNvPr id="8" name="TextBox 7">
            <a:extLst>
              <a:ext uri="{FF2B5EF4-FFF2-40B4-BE49-F238E27FC236}">
                <a16:creationId xmlns:a16="http://schemas.microsoft.com/office/drawing/2014/main" id="{E863E62A-B785-6035-5265-40A25F3995B1}"/>
              </a:ext>
            </a:extLst>
          </p:cNvPr>
          <p:cNvSpPr txBox="1"/>
          <p:nvPr/>
        </p:nvSpPr>
        <p:spPr>
          <a:xfrm>
            <a:off x="7456492" y="5854314"/>
            <a:ext cx="4260247" cy="600164"/>
          </a:xfrm>
          <a:prstGeom prst="rect">
            <a:avLst/>
          </a:prstGeom>
          <a:noFill/>
        </p:spPr>
        <p:txBody>
          <a:bodyPr wrap="square" lIns="91440" tIns="45720" rIns="91440" bIns="45720" rtlCol="0" anchor="t">
            <a:spAutoFit/>
          </a:bodyPr>
          <a:lstStyle/>
          <a:p>
            <a:pPr>
              <a:spcAft>
                <a:spcPts val="600"/>
              </a:spcAft>
            </a:pPr>
            <a:r>
              <a:rPr lang="en-US" sz="1100" dirty="0">
                <a:solidFill>
                  <a:schemeClr val="bg1"/>
                </a:solidFill>
                <a:latin typeface="Roboto"/>
                <a:ea typeface="Roboto"/>
                <a:cs typeface="Roboto"/>
              </a:rPr>
              <a:t>A Fertilizer Plant Explosion in West, Texas killed 15 people and injured 260 others when a fire led to an ammonium nitrate storage bins to explode.</a:t>
            </a:r>
          </a:p>
        </p:txBody>
      </p:sp>
    </p:spTree>
    <p:extLst>
      <p:ext uri="{BB962C8B-B14F-4D97-AF65-F5344CB8AC3E}">
        <p14:creationId xmlns:p14="http://schemas.microsoft.com/office/powerpoint/2010/main" val="319094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3" grpId="0"/>
      <p:bldP spid="41" grpId="0"/>
      <p:bldP spid="43" grpId="0"/>
      <p:bldP spid="45" grpId="0"/>
      <p:bldP spid="49" grpId="0"/>
      <p:bldP spid="2" grpId="0"/>
      <p:bldP spid="3" grpId="0"/>
      <p:bldP spid="4" grpId="0"/>
      <p:bldP spid="5" grpId="0"/>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30451555-c52e-41e7-951f-95941041765f">
      <Terms xmlns="http://schemas.microsoft.com/office/infopath/2007/PartnerControls"/>
    </lcf76f155ced4ddcb4097134ff3c332f>
    <TaxCatchAll xmlns="a58d044e-081a-4ad3-aa65-47d79dd05137"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EAE3A6278726F4FB6E03FFCD954CD3F" ma:contentTypeVersion="20" ma:contentTypeDescription="Create a new document." ma:contentTypeScope="" ma:versionID="522acf4542fee1d7212ac493af49b543">
  <xsd:schema xmlns:xsd="http://www.w3.org/2001/XMLSchema" xmlns:xs="http://www.w3.org/2001/XMLSchema" xmlns:p="http://schemas.microsoft.com/office/2006/metadata/properties" xmlns:ns1="http://schemas.microsoft.com/sharepoint/v3" xmlns:ns2="30451555-c52e-41e7-951f-95941041765f" xmlns:ns3="a58d044e-081a-4ad3-aa65-47d79dd05137" targetNamespace="http://schemas.microsoft.com/office/2006/metadata/properties" ma:root="true" ma:fieldsID="efa28df5dcab59b6a59c250e3e86c043" ns1:_="" ns2:_="" ns3:_="">
    <xsd:import namespace="http://schemas.microsoft.com/sharepoint/v3"/>
    <xsd:import namespace="30451555-c52e-41e7-951f-95941041765f"/>
    <xsd:import namespace="a58d044e-081a-4ad3-aa65-47d79dd0513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451555-c52e-41e7-951f-9594104176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85e4c06d-933f-4a7b-80f6-d9cbe1d2fab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8d044e-081a-4ad3-aa65-47d79dd0513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bbe9cd1b-3047-4d12-b9dd-2bb3b3558e67}" ma:internalName="TaxCatchAll" ma:showField="CatchAllData" ma:web="a58d044e-081a-4ad3-aa65-47d79dd051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257248-2A2D-4A69-BA95-07660A0F7ACD}">
  <ds:schemaRefs>
    <ds:schemaRef ds:uri="http://schemas.microsoft.com/office/2006/metadata/properties"/>
    <ds:schemaRef ds:uri="http://schemas.microsoft.com/office/infopath/2007/PartnerControls"/>
    <ds:schemaRef ds:uri="http://schemas.microsoft.com/sharepoint/v3"/>
    <ds:schemaRef ds:uri="30451555-c52e-41e7-951f-95941041765f"/>
    <ds:schemaRef ds:uri="a58d044e-081a-4ad3-aa65-47d79dd05137"/>
  </ds:schemaRefs>
</ds:datastoreItem>
</file>

<file path=customXml/itemProps2.xml><?xml version="1.0" encoding="utf-8"?>
<ds:datastoreItem xmlns:ds="http://schemas.openxmlformats.org/officeDocument/2006/customXml" ds:itemID="{12615DC5-73F2-46B4-BB43-50801B92D0CB}">
  <ds:schemaRefs>
    <ds:schemaRef ds:uri="http://schemas.microsoft.com/sharepoint/v3/contenttype/forms"/>
  </ds:schemaRefs>
</ds:datastoreItem>
</file>

<file path=customXml/itemProps3.xml><?xml version="1.0" encoding="utf-8"?>
<ds:datastoreItem xmlns:ds="http://schemas.openxmlformats.org/officeDocument/2006/customXml" ds:itemID="{1B2509CE-584A-4C14-8BD4-8AE35263DA43}"/>
</file>

<file path=docProps/app.xml><?xml version="1.0" encoding="utf-8"?>
<Properties xmlns="http://schemas.openxmlformats.org/officeDocument/2006/extended-properties" xmlns:vt="http://schemas.openxmlformats.org/officeDocument/2006/docPropsVTypes">
  <TotalTime>16</TotalTime>
  <Words>1183</Words>
  <Application>Microsoft Office PowerPoint</Application>
  <PresentationFormat>Widescreen</PresentationFormat>
  <Paragraphs>84</Paragraphs>
  <Slides>11</Slides>
  <Notes>10</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Roboto</vt:lpstr>
      <vt:lpstr>Symbol</vt:lpstr>
      <vt:lpstr>Yrsa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Loughridge</dc:creator>
  <cp:lastModifiedBy>Harriet Wegmeyer</cp:lastModifiedBy>
  <cp:revision>3</cp:revision>
  <dcterms:created xsi:type="dcterms:W3CDTF">2023-12-15T23:34:08Z</dcterms:created>
  <dcterms:modified xsi:type="dcterms:W3CDTF">2024-01-16T05:15:56Z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0x0101001EAE3A6278726F4FB6E03FFCD954CD3F</vt:lpwstr>
  </property>
</Properties>
</file>