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B3_406BE8A9.xml" ContentType="application/vnd.ms-powerpoint.comments+xml"/>
  <Override PartName="/ppt/notesSlides/notesSlide3.xml" ContentType="application/vnd.openxmlformats-officedocument.presentationml.notesSlide+xml"/>
  <Override PartName="/ppt/comments/modernComment_18E_726613B0.xml" ContentType="application/vnd.ms-powerpoint.comments+xml"/>
  <Override PartName="/ppt/webextensions/webextension1.xml" ContentType="application/vnd.ms-office.webextension+xml"/>
  <Override PartName="/ppt/notesSlides/notesSlide4.xml" ContentType="application/vnd.openxmlformats-officedocument.presentationml.notesSlide+xml"/>
  <Override PartName="/ppt/comments/modernComment_1BA_AC17626B.xml" ContentType="application/vnd.ms-powerpoint.comments+xml"/>
  <Override PartName="/ppt/webextensions/webextension2.xml" ContentType="application/vnd.ms-office.webextension+xml"/>
  <Override PartName="/ppt/notesSlides/notesSlide5.xml" ContentType="application/vnd.openxmlformats-officedocument.presentationml.notesSlide+xml"/>
  <Override PartName="/ppt/comments/modernComment_1BB_94708B6D.xml" ContentType="application/vnd.ms-powerpoint.comments+xml"/>
  <Override PartName="/ppt/webextensions/webextension3.xml" ContentType="application/vnd.ms-office.webextension+xml"/>
  <Override PartName="/ppt/notesSlides/notesSlide6.xml" ContentType="application/vnd.openxmlformats-officedocument.presentationml.notesSlide+xml"/>
  <Override PartName="/ppt/comments/modernComment_1BC_887AC0E.xml" ContentType="application/vnd.ms-powerpoint.comments+xml"/>
  <Override PartName="/ppt/webextensions/webextension4.xml" ContentType="application/vnd.ms-office.webextension+xml"/>
  <Override PartName="/ppt/notesSlides/notesSlide7.xml" ContentType="application/vnd.openxmlformats-officedocument.presentationml.notesSlide+xml"/>
  <Override PartName="/ppt/comments/modernComment_1BD_ED38CD8B.xml" ContentType="application/vnd.ms-powerpoint.comments+xml"/>
  <Override PartName="/ppt/webextensions/webextension5.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B7_3F546D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397" r:id="rId5"/>
    <p:sldId id="435" r:id="rId6"/>
    <p:sldId id="440" r:id="rId7"/>
    <p:sldId id="398" r:id="rId8"/>
    <p:sldId id="442" r:id="rId9"/>
    <p:sldId id="443" r:id="rId10"/>
    <p:sldId id="444" r:id="rId11"/>
    <p:sldId id="445" r:id="rId12"/>
    <p:sldId id="399" r:id="rId13"/>
    <p:sldId id="400" r:id="rId14"/>
    <p:sldId id="401" r:id="rId15"/>
    <p:sldId id="422" r:id="rId16"/>
    <p:sldId id="402" r:id="rId17"/>
    <p:sldId id="403" r:id="rId18"/>
    <p:sldId id="404" r:id="rId19"/>
    <p:sldId id="405" r:id="rId20"/>
    <p:sldId id="406" r:id="rId21"/>
    <p:sldId id="407" r:id="rId22"/>
    <p:sldId id="439"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EFDD76-4BA8-A326-006A-1C6F2E67431F}" name="Amanda Fuller" initials="AF" userId="S::afuller@vivayic.com::f8653e58-844e-4398-9f7e-53b2c915258a" providerId="AD"/>
  <p188:author id="{F53F6DB1-409C-E3D1-D914-DAD8191801DE}" name="Lauren Millang" initials="LM" userId="QJ/LZTtrugZrugnJGUo/TUleAxkDapYKvTJKD1jZa9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6C6EE2-6C0D-4A59-99CF-0CCCC815662B}" v="54" dt="2024-01-08T19:38:30.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654"/>
  </p:normalViewPr>
  <p:slideViewPr>
    <p:cSldViewPr snapToGrid="0">
      <p:cViewPr varScale="1">
        <p:scale>
          <a:sx n="60" d="100"/>
          <a:sy n="60" d="100"/>
        </p:scale>
        <p:origin x="68"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omments/modernComment_18E_726613B0.xml><?xml version="1.0" encoding="utf-8"?>
<p188:cmLst xmlns:a="http://schemas.openxmlformats.org/drawingml/2006/main" xmlns:r="http://schemas.openxmlformats.org/officeDocument/2006/relationships" xmlns:p188="http://schemas.microsoft.com/office/powerpoint/2018/8/main">
  <p188:cm id="{EE35DAF4-624C-3740-A93B-D128F1C156DF}" authorId="{60EFDD76-4BA8-A326-006A-1C6F2E67431F}" created="2023-11-01T22:15:54.697">
    <pc:sldMkLst xmlns:pc="http://schemas.microsoft.com/office/powerpoint/2013/main/command">
      <pc:docMk/>
      <pc:sldMk cId="1919292336" sldId="398"/>
    </pc:sldMkLst>
    <p188:txBody>
      <a:bodyPr/>
      <a:lstStyle/>
      <a:p>
        <a:r>
          <a:rPr lang="en-US"/>
          <a:t>Facilitator: Add link to your developed survey.</a:t>
        </a:r>
      </a:p>
    </p188:txBody>
  </p188:cm>
</p188:cmLst>
</file>

<file path=ppt/comments/modernComment_1B3_406BE8A9.xml><?xml version="1.0" encoding="utf-8"?>
<p188:cmLst xmlns:a="http://schemas.openxmlformats.org/drawingml/2006/main" xmlns:r="http://schemas.openxmlformats.org/officeDocument/2006/relationships" xmlns:p188="http://schemas.microsoft.com/office/powerpoint/2018/8/main">
  <p188:cm id="{12FC29A4-AE08-4DD5-9EA2-7EB3CF2001A3}" authorId="{F53F6DB1-409C-E3D1-D914-DAD8191801DE}" created="2023-12-12T17:18:35.079">
    <ac:deMkLst xmlns:ac="http://schemas.microsoft.com/office/drawing/2013/main/command">
      <pc:docMk xmlns:pc="http://schemas.microsoft.com/office/powerpoint/2013/main/command"/>
      <pc:sldMk xmlns:pc="http://schemas.microsoft.com/office/powerpoint/2013/main/command" cId="1080813737" sldId="435"/>
      <ac:spMk id="11" creationId="{094B3B07-02FE-65BF-ED14-8F13C99D5A89}"/>
    </ac:deMkLst>
    <p188:txBody>
      <a:bodyPr/>
      <a:lstStyle/>
      <a:p>
        <a:r>
          <a:rPr lang="en-US"/>
          <a:t>TFI: You may need to adjust these expectations based on details that we do not know yet. Restroom location, where drinks are at, any other participant expectations can be added to this slide.</a:t>
        </a:r>
      </a:p>
    </p188:txBody>
  </p188:cm>
</p188:cmLst>
</file>

<file path=ppt/comments/modernComment_1B7_3F546D3.xml><?xml version="1.0" encoding="utf-8"?>
<p188:cmLst xmlns:a="http://schemas.openxmlformats.org/drawingml/2006/main" xmlns:r="http://schemas.openxmlformats.org/officeDocument/2006/relationships" xmlns:p188="http://schemas.microsoft.com/office/powerpoint/2018/8/main">
  <p188:cm id="{9AF6D182-2831-4D73-B3A6-2BA746D596C7}" authorId="{F53F6DB1-409C-E3D1-D914-DAD8191801DE}" created="2023-12-12T17:31:25.560">
    <ac:deMkLst xmlns:ac="http://schemas.microsoft.com/office/drawing/2013/main/command">
      <pc:docMk xmlns:pc="http://schemas.microsoft.com/office/powerpoint/2013/main/command"/>
      <pc:sldMk xmlns:pc="http://schemas.microsoft.com/office/powerpoint/2013/main/command" cId="2701405582" sldId="437"/>
      <ac:picMk id="10" creationId="{298F0677-B7BB-0D42-A041-EFBE55FF1F56}"/>
    </ac:deMkLst>
    <p188:txBody>
      <a:bodyPr/>
      <a:lstStyle/>
      <a:p>
        <a:r>
          <a:rPr lang="en-US"/>
          <a:t>TFI: If the agenda does change, this screenshot will need to be updated.</a:t>
        </a:r>
      </a:p>
    </p188:txBody>
  </p188:cm>
</p188:cmLst>
</file>

<file path=ppt/comments/modernComment_1BA_AC17626B.xml><?xml version="1.0" encoding="utf-8"?>
<p188:cmLst xmlns:a="http://schemas.openxmlformats.org/drawingml/2006/main" xmlns:r="http://schemas.openxmlformats.org/officeDocument/2006/relationships" xmlns:p188="http://schemas.microsoft.com/office/powerpoint/2018/8/main">
  <p188:cm id="{FB9D3EA4-8052-48D4-BF3C-3F8B59A74CF8}" authorId="{60EFDD76-4BA8-A326-006A-1C6F2E67431F}" created="2023-11-01T22:15:54.697">
    <pc:sldMkLst xmlns:pc="http://schemas.microsoft.com/office/powerpoint/2013/main/command">
      <pc:docMk/>
      <pc:sldMk cId="1919292336" sldId="398"/>
    </pc:sldMkLst>
    <p188:txBody>
      <a:bodyPr/>
      <a:lstStyle/>
      <a:p>
        <a:r>
          <a:rPr lang="en-US"/>
          <a:t>Facilitator: Add link to your developed survey.</a:t>
        </a:r>
      </a:p>
    </p188:txBody>
  </p188:cm>
</p188:cmLst>
</file>

<file path=ppt/comments/modernComment_1BB_94708B6D.xml><?xml version="1.0" encoding="utf-8"?>
<p188:cmLst xmlns:a="http://schemas.openxmlformats.org/drawingml/2006/main" xmlns:r="http://schemas.openxmlformats.org/officeDocument/2006/relationships" xmlns:p188="http://schemas.microsoft.com/office/powerpoint/2018/8/main">
  <p188:cm id="{49179C59-93EA-46C5-A9F3-DA87F6EC942A}" authorId="{60EFDD76-4BA8-A326-006A-1C6F2E67431F}" created="2023-11-01T22:15:54.697">
    <pc:sldMkLst xmlns:pc="http://schemas.microsoft.com/office/powerpoint/2013/main/command">
      <pc:docMk/>
      <pc:sldMk cId="1919292336" sldId="398"/>
    </pc:sldMkLst>
    <p188:txBody>
      <a:bodyPr/>
      <a:lstStyle/>
      <a:p>
        <a:r>
          <a:rPr lang="en-US"/>
          <a:t>Facilitator: Add link to your developed survey.</a:t>
        </a:r>
      </a:p>
    </p188:txBody>
  </p188:cm>
</p188:cmLst>
</file>

<file path=ppt/comments/modernComment_1BC_887AC0E.xml><?xml version="1.0" encoding="utf-8"?>
<p188:cmLst xmlns:a="http://schemas.openxmlformats.org/drawingml/2006/main" xmlns:r="http://schemas.openxmlformats.org/officeDocument/2006/relationships" xmlns:p188="http://schemas.microsoft.com/office/powerpoint/2018/8/main">
  <p188:cm id="{2E1B68E5-1938-4CDA-B965-334865198C44}" authorId="{60EFDD76-4BA8-A326-006A-1C6F2E67431F}" created="2023-11-01T22:15:54.697">
    <pc:sldMkLst xmlns:pc="http://schemas.microsoft.com/office/powerpoint/2013/main/command">
      <pc:docMk/>
      <pc:sldMk cId="1919292336" sldId="398"/>
    </pc:sldMkLst>
    <p188:txBody>
      <a:bodyPr/>
      <a:lstStyle/>
      <a:p>
        <a:r>
          <a:rPr lang="en-US"/>
          <a:t>Facilitator: Add link to your developed survey.</a:t>
        </a:r>
      </a:p>
    </p188:txBody>
  </p188:cm>
</p188:cmLst>
</file>

<file path=ppt/comments/modernComment_1BD_ED38CD8B.xml><?xml version="1.0" encoding="utf-8"?>
<p188:cmLst xmlns:a="http://schemas.openxmlformats.org/drawingml/2006/main" xmlns:r="http://schemas.openxmlformats.org/officeDocument/2006/relationships" xmlns:p188="http://schemas.microsoft.com/office/powerpoint/2018/8/main">
  <p188:cm id="{F0DD0825-D97A-43BF-8F7C-C6E3E7792F4D}" authorId="{60EFDD76-4BA8-A326-006A-1C6F2E67431F}" created="2023-11-01T22:15:54.697">
    <pc:sldMkLst xmlns:pc="http://schemas.microsoft.com/office/powerpoint/2013/main/command">
      <pc:docMk/>
      <pc:sldMk cId="1919292336" sldId="398"/>
    </pc:sldMkLst>
    <p188:txBody>
      <a:bodyPr/>
      <a:lstStyle/>
      <a:p>
        <a:r>
          <a:rPr lang="en-US"/>
          <a:t>Facilitator: Add link to your developed survey.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178E61-FBCC-3941-80D3-56B7FA9BCD37}"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0B09C-6FF5-9E41-A9DC-85F7A2B14098}" type="slidenum">
              <a:rPr lang="en-US" smtClean="0"/>
              <a:t>‹#›</a:t>
            </a:fld>
            <a:endParaRPr lang="en-US"/>
          </a:p>
        </p:txBody>
      </p:sp>
    </p:spTree>
    <p:extLst>
      <p:ext uri="{BB962C8B-B14F-4D97-AF65-F5344CB8AC3E}">
        <p14:creationId xmlns:p14="http://schemas.microsoft.com/office/powerpoint/2010/main" val="3393028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a:t>
            </a:fld>
            <a:endParaRPr lang="en-US"/>
          </a:p>
        </p:txBody>
      </p:sp>
    </p:spTree>
    <p:extLst>
      <p:ext uri="{BB962C8B-B14F-4D97-AF65-F5344CB8AC3E}">
        <p14:creationId xmlns:p14="http://schemas.microsoft.com/office/powerpoint/2010/main" val="2274458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11</a:t>
            </a:fld>
            <a:endParaRPr lang="en-US"/>
          </a:p>
        </p:txBody>
      </p:sp>
    </p:spTree>
    <p:extLst>
      <p:ext uri="{BB962C8B-B14F-4D97-AF65-F5344CB8AC3E}">
        <p14:creationId xmlns:p14="http://schemas.microsoft.com/office/powerpoint/2010/main" val="1714586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12</a:t>
            </a:fld>
            <a:endParaRPr lang="en-US"/>
          </a:p>
        </p:txBody>
      </p:sp>
    </p:spTree>
    <p:extLst>
      <p:ext uri="{BB962C8B-B14F-4D97-AF65-F5344CB8AC3E}">
        <p14:creationId xmlns:p14="http://schemas.microsoft.com/office/powerpoint/2010/main" val="1969700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13</a:t>
            </a:fld>
            <a:endParaRPr lang="en-US"/>
          </a:p>
        </p:txBody>
      </p:sp>
    </p:spTree>
    <p:extLst>
      <p:ext uri="{BB962C8B-B14F-4D97-AF65-F5344CB8AC3E}">
        <p14:creationId xmlns:p14="http://schemas.microsoft.com/office/powerpoint/2010/main" val="2744940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14</a:t>
            </a:fld>
            <a:endParaRPr lang="en-US"/>
          </a:p>
        </p:txBody>
      </p:sp>
    </p:spTree>
    <p:extLst>
      <p:ext uri="{BB962C8B-B14F-4D97-AF65-F5344CB8AC3E}">
        <p14:creationId xmlns:p14="http://schemas.microsoft.com/office/powerpoint/2010/main" val="302584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15</a:t>
            </a:fld>
            <a:endParaRPr lang="en-US"/>
          </a:p>
        </p:txBody>
      </p:sp>
    </p:spTree>
    <p:extLst>
      <p:ext uri="{BB962C8B-B14F-4D97-AF65-F5344CB8AC3E}">
        <p14:creationId xmlns:p14="http://schemas.microsoft.com/office/powerpoint/2010/main" val="1744914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16</a:t>
            </a:fld>
            <a:endParaRPr lang="en-US"/>
          </a:p>
        </p:txBody>
      </p:sp>
    </p:spTree>
    <p:extLst>
      <p:ext uri="{BB962C8B-B14F-4D97-AF65-F5344CB8AC3E}">
        <p14:creationId xmlns:p14="http://schemas.microsoft.com/office/powerpoint/2010/main" val="3526176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17</a:t>
            </a:fld>
            <a:endParaRPr lang="en-US"/>
          </a:p>
        </p:txBody>
      </p:sp>
    </p:spTree>
    <p:extLst>
      <p:ext uri="{BB962C8B-B14F-4D97-AF65-F5344CB8AC3E}">
        <p14:creationId xmlns:p14="http://schemas.microsoft.com/office/powerpoint/2010/main" val="1893275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18</a:t>
            </a:fld>
            <a:endParaRPr lang="en-US"/>
          </a:p>
        </p:txBody>
      </p:sp>
    </p:spTree>
    <p:extLst>
      <p:ext uri="{BB962C8B-B14F-4D97-AF65-F5344CB8AC3E}">
        <p14:creationId xmlns:p14="http://schemas.microsoft.com/office/powerpoint/2010/main" val="840363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19</a:t>
            </a:fld>
            <a:endParaRPr lang="en-US"/>
          </a:p>
        </p:txBody>
      </p:sp>
    </p:spTree>
    <p:extLst>
      <p:ext uri="{BB962C8B-B14F-4D97-AF65-F5344CB8AC3E}">
        <p14:creationId xmlns:p14="http://schemas.microsoft.com/office/powerpoint/2010/main" val="254491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a:t>
            </a:fld>
            <a:endParaRPr lang="en-US"/>
          </a:p>
        </p:txBody>
      </p:sp>
    </p:spTree>
    <p:extLst>
      <p:ext uri="{BB962C8B-B14F-4D97-AF65-F5344CB8AC3E}">
        <p14:creationId xmlns:p14="http://schemas.microsoft.com/office/powerpoint/2010/main" val="147850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4</a:t>
            </a:fld>
            <a:endParaRPr lang="en-US"/>
          </a:p>
        </p:txBody>
      </p:sp>
    </p:spTree>
    <p:extLst>
      <p:ext uri="{BB962C8B-B14F-4D97-AF65-F5344CB8AC3E}">
        <p14:creationId xmlns:p14="http://schemas.microsoft.com/office/powerpoint/2010/main" val="140504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5</a:t>
            </a:fld>
            <a:endParaRPr lang="en-US"/>
          </a:p>
        </p:txBody>
      </p:sp>
    </p:spTree>
    <p:extLst>
      <p:ext uri="{BB962C8B-B14F-4D97-AF65-F5344CB8AC3E}">
        <p14:creationId xmlns:p14="http://schemas.microsoft.com/office/powerpoint/2010/main" val="287499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6</a:t>
            </a:fld>
            <a:endParaRPr lang="en-US"/>
          </a:p>
        </p:txBody>
      </p:sp>
    </p:spTree>
    <p:extLst>
      <p:ext uri="{BB962C8B-B14F-4D97-AF65-F5344CB8AC3E}">
        <p14:creationId xmlns:p14="http://schemas.microsoft.com/office/powerpoint/2010/main" val="2608580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7</a:t>
            </a:fld>
            <a:endParaRPr lang="en-US"/>
          </a:p>
        </p:txBody>
      </p:sp>
    </p:spTree>
    <p:extLst>
      <p:ext uri="{BB962C8B-B14F-4D97-AF65-F5344CB8AC3E}">
        <p14:creationId xmlns:p14="http://schemas.microsoft.com/office/powerpoint/2010/main" val="132610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8</a:t>
            </a:fld>
            <a:endParaRPr lang="en-US"/>
          </a:p>
        </p:txBody>
      </p:sp>
    </p:spTree>
    <p:extLst>
      <p:ext uri="{BB962C8B-B14F-4D97-AF65-F5344CB8AC3E}">
        <p14:creationId xmlns:p14="http://schemas.microsoft.com/office/powerpoint/2010/main" val="718911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9</a:t>
            </a:fld>
            <a:endParaRPr lang="en-US"/>
          </a:p>
        </p:txBody>
      </p:sp>
    </p:spTree>
    <p:extLst>
      <p:ext uri="{BB962C8B-B14F-4D97-AF65-F5344CB8AC3E}">
        <p14:creationId xmlns:p14="http://schemas.microsoft.com/office/powerpoint/2010/main" val="320815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10</a:t>
            </a:fld>
            <a:endParaRPr lang="en-US"/>
          </a:p>
        </p:txBody>
      </p:sp>
    </p:spTree>
    <p:extLst>
      <p:ext uri="{BB962C8B-B14F-4D97-AF65-F5344CB8AC3E}">
        <p14:creationId xmlns:p14="http://schemas.microsoft.com/office/powerpoint/2010/main" val="2118820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DA83-E021-9813-BBCA-10538A3AF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5410E9-6C93-02B1-95CE-81780FB315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27E047-8440-215C-0214-1186A135BF43}"/>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5" name="Footer Placeholder 4">
            <a:extLst>
              <a:ext uri="{FF2B5EF4-FFF2-40B4-BE49-F238E27FC236}">
                <a16:creationId xmlns:a16="http://schemas.microsoft.com/office/drawing/2014/main" id="{BAE13150-C0B6-B1E5-0996-AF8ED1299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BEBFE-3820-96D4-127E-CF663F2D0A44}"/>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301849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3FD5-B7A8-F322-7D03-87B44CA999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AD09FD-3E43-73ED-B99B-D241348C26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14637-C596-DC89-9705-7151B22ADFCE}"/>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5" name="Footer Placeholder 4">
            <a:extLst>
              <a:ext uri="{FF2B5EF4-FFF2-40B4-BE49-F238E27FC236}">
                <a16:creationId xmlns:a16="http://schemas.microsoft.com/office/drawing/2014/main" id="{7B03A94F-AE8B-4617-5CB0-7AA9A9938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5278A-5540-F4DA-0A2D-F100DA4F5ED2}"/>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1301353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345C19-E998-92EA-947E-3C2120FB05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4496AB-AF55-C60D-DB50-1DC9573AF2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48B03-EE6E-F327-4E60-A9F122583F98}"/>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5" name="Footer Placeholder 4">
            <a:extLst>
              <a:ext uri="{FF2B5EF4-FFF2-40B4-BE49-F238E27FC236}">
                <a16:creationId xmlns:a16="http://schemas.microsoft.com/office/drawing/2014/main" id="{4A4879E1-2BFF-0ECD-3C83-47021F9E7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042EB-778F-E76E-A5AC-5A84D7A3E802}"/>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391349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CBDD7-6ACA-6E6F-0D3B-35137EB447A0}"/>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ABC9615-C122-04E2-EDB5-BFDA9521F283}"/>
              </a:ext>
            </a:extLst>
          </p:cNvPr>
          <p:cNvPicPr>
            <a:picLocks noChangeAspect="1"/>
          </p:cNvPicPr>
          <p:nvPr userDrawn="1"/>
        </p:nvPicPr>
        <p:blipFill>
          <a:blip r:embed="rId2"/>
          <a:srcRect t="9510" b="9510"/>
          <a:stretch/>
        </p:blipFill>
        <p:spPr>
          <a:xfrm>
            <a:off x="672569" y="639007"/>
            <a:ext cx="11519431" cy="6218993"/>
          </a:xfrm>
          <a:prstGeom prst="rect">
            <a:avLst/>
          </a:prstGeom>
        </p:spPr>
      </p:pic>
      <p:sp>
        <p:nvSpPr>
          <p:cNvPr id="14" name="Rectangle 13">
            <a:extLst>
              <a:ext uri="{FF2B5EF4-FFF2-40B4-BE49-F238E27FC236}">
                <a16:creationId xmlns:a16="http://schemas.microsoft.com/office/drawing/2014/main" id="{9914DA8C-4EF1-7398-7D02-DCB3E6E401E2}"/>
              </a:ext>
            </a:extLst>
          </p:cNvPr>
          <p:cNvSpPr/>
          <p:nvPr userDrawn="1"/>
        </p:nvSpPr>
        <p:spPr>
          <a:xfrm>
            <a:off x="1311966" y="0"/>
            <a:ext cx="3878344" cy="5173994"/>
          </a:xfrm>
          <a:prstGeom prst="rect">
            <a:avLst/>
          </a:prstGeom>
          <a:solidFill>
            <a:srgbClr val="A5A5A5">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E9F396E9-BCCD-7FE7-80A2-AA411A44D9FB}"/>
              </a:ext>
            </a:extLst>
          </p:cNvPr>
          <p:cNvPicPr>
            <a:picLocks noChangeAspect="1"/>
          </p:cNvPicPr>
          <p:nvPr userDrawn="1"/>
        </p:nvPicPr>
        <p:blipFill>
          <a:blip r:embed="rId3"/>
          <a:stretch>
            <a:fillRect/>
          </a:stretch>
        </p:blipFill>
        <p:spPr>
          <a:xfrm>
            <a:off x="1311967" y="5021642"/>
            <a:ext cx="3878344" cy="152351"/>
          </a:xfrm>
          <a:prstGeom prst="rect">
            <a:avLst/>
          </a:prstGeom>
        </p:spPr>
      </p:pic>
      <p:sp>
        <p:nvSpPr>
          <p:cNvPr id="31" name="Text Placeholder 30">
            <a:extLst>
              <a:ext uri="{FF2B5EF4-FFF2-40B4-BE49-F238E27FC236}">
                <a16:creationId xmlns:a16="http://schemas.microsoft.com/office/drawing/2014/main" id="{16310008-6742-6FB3-436C-60E95B1B64C8}"/>
              </a:ext>
            </a:extLst>
          </p:cNvPr>
          <p:cNvSpPr>
            <a:spLocks noGrp="1"/>
          </p:cNvSpPr>
          <p:nvPr>
            <p:ph type="body" sz="quarter" idx="13" hasCustomPrompt="1"/>
          </p:nvPr>
        </p:nvSpPr>
        <p:spPr>
          <a:xfrm>
            <a:off x="1512116" y="1351722"/>
            <a:ext cx="3663950" cy="1143000"/>
          </a:xfrm>
        </p:spPr>
        <p:txBody>
          <a:bodyPr/>
          <a:lstStyle>
            <a:lvl1pPr marL="0" indent="0" algn="ctr">
              <a:buNone/>
              <a:defRPr b="1" i="0">
                <a:solidFill>
                  <a:schemeClr val="bg1"/>
                </a:solidFill>
                <a:latin typeface="Yrsa" panose="020D0000000400000000" pitchFamily="34" charset="0"/>
              </a:defRPr>
            </a:lvl1pPr>
          </a:lstStyle>
          <a:p>
            <a:pPr lvl="0"/>
            <a:r>
              <a:rPr lang="en-US" dirty="0"/>
              <a:t>Title</a:t>
            </a:r>
          </a:p>
        </p:txBody>
      </p:sp>
      <p:sp>
        <p:nvSpPr>
          <p:cNvPr id="34" name="Text Placeholder 33">
            <a:extLst>
              <a:ext uri="{FF2B5EF4-FFF2-40B4-BE49-F238E27FC236}">
                <a16:creationId xmlns:a16="http://schemas.microsoft.com/office/drawing/2014/main" id="{4390EC35-4360-660B-37F8-03CD15AB2EEF}"/>
              </a:ext>
            </a:extLst>
          </p:cNvPr>
          <p:cNvSpPr>
            <a:spLocks noGrp="1"/>
          </p:cNvSpPr>
          <p:nvPr>
            <p:ph type="body" sz="quarter" idx="14" hasCustomPrompt="1"/>
          </p:nvPr>
        </p:nvSpPr>
        <p:spPr>
          <a:xfrm>
            <a:off x="1498600" y="3001617"/>
            <a:ext cx="3600450" cy="1460846"/>
          </a:xfrm>
        </p:spPr>
        <p:txBody>
          <a:bodyPr>
            <a:normAutofit/>
          </a:bodyPr>
          <a:lstStyle>
            <a:lvl1pPr marL="0" indent="0">
              <a:buNone/>
              <a:defRPr sz="1800">
                <a:solidFill>
                  <a:schemeClr val="bg1"/>
                </a:solidFill>
              </a:defRPr>
            </a:lvl1pPr>
          </a:lstStyle>
          <a:p>
            <a:pPr lvl="0"/>
            <a:r>
              <a:rPr lang="en-US" dirty="0"/>
              <a:t>Subtitle</a:t>
            </a:r>
          </a:p>
        </p:txBody>
      </p:sp>
    </p:spTree>
    <p:extLst>
      <p:ext uri="{BB962C8B-B14F-4D97-AF65-F5344CB8AC3E}">
        <p14:creationId xmlns:p14="http://schemas.microsoft.com/office/powerpoint/2010/main" val="2810774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19F88-D213-0E60-70A8-2085683A2CE8}"/>
              </a:ext>
            </a:extLst>
          </p:cNvPr>
          <p:cNvSpPr/>
          <p:nvPr userDrawn="1"/>
        </p:nvSpPr>
        <p:spPr>
          <a:xfrm>
            <a:off x="0" y="0"/>
            <a:ext cx="4963886"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ED7C053-0B48-E7B0-A884-AD910B42036A}"/>
              </a:ext>
            </a:extLst>
          </p:cNvPr>
          <p:cNvSpPr>
            <a:spLocks noGrp="1"/>
          </p:cNvSpPr>
          <p:nvPr>
            <p:ph type="body" sz="quarter" idx="10" hasCustomPrompt="1"/>
          </p:nvPr>
        </p:nvSpPr>
        <p:spPr>
          <a:xfrm>
            <a:off x="742122" y="2412248"/>
            <a:ext cx="609600" cy="522287"/>
          </a:xfrm>
        </p:spPr>
        <p:txBody>
          <a:bodyPr/>
          <a:lstStyle>
            <a:lvl1pPr marL="0" indent="0">
              <a:buNone/>
              <a:defRPr>
                <a:solidFill>
                  <a:srgbClr val="F7F7F7"/>
                </a:solidFill>
              </a:defRPr>
            </a:lvl1pPr>
          </a:lstStyle>
          <a:p>
            <a:pPr lvl="0"/>
            <a:r>
              <a:rPr lang="en-US" dirty="0"/>
              <a:t>01</a:t>
            </a:r>
          </a:p>
        </p:txBody>
      </p:sp>
      <p:sp>
        <p:nvSpPr>
          <p:cNvPr id="13" name="Text Placeholder 12">
            <a:extLst>
              <a:ext uri="{FF2B5EF4-FFF2-40B4-BE49-F238E27FC236}">
                <a16:creationId xmlns:a16="http://schemas.microsoft.com/office/drawing/2014/main" id="{F3397E50-8975-F046-2E15-229C00789DB4}"/>
              </a:ext>
            </a:extLst>
          </p:cNvPr>
          <p:cNvSpPr>
            <a:spLocks noGrp="1"/>
          </p:cNvSpPr>
          <p:nvPr>
            <p:ph type="body" sz="quarter" idx="11"/>
          </p:nvPr>
        </p:nvSpPr>
        <p:spPr>
          <a:xfrm>
            <a:off x="742122" y="3533155"/>
            <a:ext cx="4021466" cy="1123122"/>
          </a:xfrm>
        </p:spPr>
        <p:txBody>
          <a:bodyPr>
            <a:noAutofit/>
          </a:bodyPr>
          <a:lstStyle>
            <a:lvl1pPr marL="0" indent="0">
              <a:buNone/>
              <a:defRPr sz="3600" b="1" i="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stStyle>
          <a:p>
            <a:pPr lvl="0"/>
            <a:endParaRPr lang="en-US" dirty="0"/>
          </a:p>
        </p:txBody>
      </p:sp>
      <p:sp>
        <p:nvSpPr>
          <p:cNvPr id="15" name="Text Placeholder 14">
            <a:extLst>
              <a:ext uri="{FF2B5EF4-FFF2-40B4-BE49-F238E27FC236}">
                <a16:creationId xmlns:a16="http://schemas.microsoft.com/office/drawing/2014/main" id="{3E52426D-37C3-4D5F-28A3-531897C66C1F}"/>
              </a:ext>
            </a:extLst>
          </p:cNvPr>
          <p:cNvSpPr>
            <a:spLocks noGrp="1"/>
          </p:cNvSpPr>
          <p:nvPr>
            <p:ph type="body" sz="quarter" idx="12"/>
          </p:nvPr>
        </p:nvSpPr>
        <p:spPr>
          <a:xfrm>
            <a:off x="742123" y="4929050"/>
            <a:ext cx="4021466" cy="1280489"/>
          </a:xfrm>
        </p:spPr>
        <p:txBody>
          <a:bodyPr>
            <a:normAutofit/>
          </a:bodyPr>
          <a:lstStyle>
            <a:lvl1pPr marL="0" indent="0">
              <a:lnSpc>
                <a:spcPct val="100000"/>
              </a:lnSpc>
              <a:spcBef>
                <a:spcPts val="0"/>
              </a:spcBef>
              <a:buNone/>
              <a:defRPr sz="1800">
                <a:solidFill>
                  <a:srgbClr val="F7F7F7"/>
                </a:solidFill>
              </a:defRPr>
            </a:lvl1pPr>
          </a:lstStyle>
          <a:p>
            <a:pPr lvl="0"/>
            <a:endParaRPr lang="en-US" dirty="0"/>
          </a:p>
        </p:txBody>
      </p:sp>
      <p:sp>
        <p:nvSpPr>
          <p:cNvPr id="2" name="Rectangle 1">
            <a:extLst>
              <a:ext uri="{FF2B5EF4-FFF2-40B4-BE49-F238E27FC236}">
                <a16:creationId xmlns:a16="http://schemas.microsoft.com/office/drawing/2014/main" id="{208CFE11-2937-6035-B870-1900AAC984B3}"/>
              </a:ext>
            </a:extLst>
          </p:cNvPr>
          <p:cNvSpPr/>
          <p:nvPr userDrawn="1"/>
        </p:nvSpPr>
        <p:spPr>
          <a:xfrm>
            <a:off x="4963886" y="0"/>
            <a:ext cx="722811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95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Welcome Slide">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6800849" y="1273332"/>
            <a:ext cx="4543426" cy="1090612"/>
          </a:xfrm>
        </p:spPr>
        <p:txBody>
          <a:bodyPr anchor="ctr">
            <a:normAutofit/>
          </a:bodyPr>
          <a:lstStyle>
            <a:lvl1pPr marL="0" indent="0" algn="ctr">
              <a:buNone/>
              <a:defRPr sz="6000" b="1" i="0">
                <a:solidFill>
                  <a:srgbClr val="31373D"/>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WELCOME</a:t>
            </a:r>
          </a:p>
        </p:txBody>
      </p:sp>
      <p:sp>
        <p:nvSpPr>
          <p:cNvPr id="6" name="Rectangle 5">
            <a:extLst>
              <a:ext uri="{FF2B5EF4-FFF2-40B4-BE49-F238E27FC236}">
                <a16:creationId xmlns:a16="http://schemas.microsoft.com/office/drawing/2014/main" id="{6D823387-C693-98D7-3E84-29539B21455D}"/>
              </a:ext>
            </a:extLst>
          </p:cNvPr>
          <p:cNvSpPr/>
          <p:nvPr userDrawn="1"/>
        </p:nvSpPr>
        <p:spPr>
          <a:xfrm>
            <a:off x="0" y="0"/>
            <a:ext cx="6096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3A3A3"/>
              </a:solidFill>
            </a:endParaRPr>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7967329" y="2363944"/>
            <a:ext cx="2383467" cy="0"/>
          </a:xfrm>
          <a:prstGeom prst="line">
            <a:avLst/>
          </a:prstGeom>
          <a:ln w="12700">
            <a:solidFill>
              <a:srgbClr val="C9DC5D"/>
            </a:solidFill>
          </a:ln>
        </p:spPr>
        <p:style>
          <a:lnRef idx="1">
            <a:schemeClr val="accent1"/>
          </a:lnRef>
          <a:fillRef idx="0">
            <a:schemeClr val="accent1"/>
          </a:fillRef>
          <a:effectRef idx="0">
            <a:schemeClr val="accent1"/>
          </a:effectRef>
          <a:fontRef idx="minor">
            <a:schemeClr val="tx1"/>
          </a:fontRef>
        </p:style>
      </p:cxn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6800849" y="2800353"/>
            <a:ext cx="4543426" cy="3130116"/>
          </a:xfrm>
        </p:spPr>
        <p:txBody>
          <a:bodyPr>
            <a:normAutofit/>
          </a:bodyPr>
          <a:lstStyle>
            <a:lvl1pPr marL="0" indent="0">
              <a:buNone/>
              <a:defRPr sz="2400"/>
            </a:lvl1pPr>
          </a:lstStyle>
          <a:p>
            <a:pPr lvl="0"/>
            <a:endParaRPr lang="en-US" dirty="0"/>
          </a:p>
        </p:txBody>
      </p:sp>
      <p:pic>
        <p:nvPicPr>
          <p:cNvPr id="2" name="Picture 1">
            <a:extLst>
              <a:ext uri="{FF2B5EF4-FFF2-40B4-BE49-F238E27FC236}">
                <a16:creationId xmlns:a16="http://schemas.microsoft.com/office/drawing/2014/main" id="{779FDBAE-C85D-5826-DAF6-10AF98C0F3AF}"/>
              </a:ext>
            </a:extLst>
          </p:cNvPr>
          <p:cNvPicPr>
            <a:picLocks noChangeAspect="1"/>
          </p:cNvPicPr>
          <p:nvPr userDrawn="1"/>
        </p:nvPicPr>
        <p:blipFill>
          <a:blip r:embed="rId2"/>
          <a:stretch>
            <a:fillRect/>
          </a:stretch>
        </p:blipFill>
        <p:spPr>
          <a:xfrm>
            <a:off x="957260" y="5930469"/>
            <a:ext cx="5138735" cy="201862"/>
          </a:xfrm>
          <a:prstGeom prst="rect">
            <a:avLst/>
          </a:prstGeom>
        </p:spPr>
      </p:pic>
    </p:spTree>
    <p:extLst>
      <p:ext uri="{BB962C8B-B14F-4D97-AF65-F5344CB8AC3E}">
        <p14:creationId xmlns:p14="http://schemas.microsoft.com/office/powerpoint/2010/main" val="1786790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2403566" y="365125"/>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CAE020D-56AC-D850-7177-E26B1AF0701A}"/>
              </a:ext>
            </a:extLst>
          </p:cNvPr>
          <p:cNvPicPr>
            <a:picLocks noChangeAspect="1"/>
          </p:cNvPicPr>
          <p:nvPr userDrawn="1"/>
        </p:nvPicPr>
        <p:blipFill>
          <a:blip r:embed="rId2"/>
          <a:stretch>
            <a:fillRect/>
          </a:stretch>
        </p:blipFill>
        <p:spPr>
          <a:xfrm>
            <a:off x="367748" y="500397"/>
            <a:ext cx="1904465" cy="1190291"/>
          </a:xfrm>
          <a:prstGeom prst="rect">
            <a:avLst/>
          </a:prstGeom>
        </p:spPr>
      </p:pic>
    </p:spTree>
    <p:extLst>
      <p:ext uri="{BB962C8B-B14F-4D97-AF65-F5344CB8AC3E}">
        <p14:creationId xmlns:p14="http://schemas.microsoft.com/office/powerpoint/2010/main" val="367073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5FBF91-9382-63BD-D119-D1FBE955FF1D}"/>
              </a:ext>
            </a:extLst>
          </p:cNvPr>
          <p:cNvSpPr>
            <a:spLocks noGrp="1"/>
          </p:cNvSpPr>
          <p:nvPr>
            <p:ph type="body" sz="quarter" idx="10" hasCustomPrompt="1"/>
          </p:nvPr>
        </p:nvSpPr>
        <p:spPr>
          <a:xfrm>
            <a:off x="655638" y="1855030"/>
            <a:ext cx="4967287" cy="1133475"/>
          </a:xfrm>
        </p:spPr>
        <p:txBody>
          <a:bodyPr anchor="ctr">
            <a:normAutofit/>
          </a:bodyPr>
          <a:lstStyle>
            <a:lvl1pPr marL="0" indent="0">
              <a:buNone/>
              <a:defRPr sz="32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0" name="Text Placeholder 9">
            <a:extLst>
              <a:ext uri="{FF2B5EF4-FFF2-40B4-BE49-F238E27FC236}">
                <a16:creationId xmlns:a16="http://schemas.microsoft.com/office/drawing/2014/main" id="{1651EFDD-9158-95B5-C0D7-83A449FB2BB5}"/>
              </a:ext>
            </a:extLst>
          </p:cNvPr>
          <p:cNvSpPr>
            <a:spLocks noGrp="1"/>
          </p:cNvSpPr>
          <p:nvPr>
            <p:ph type="body" sz="quarter" idx="11"/>
          </p:nvPr>
        </p:nvSpPr>
        <p:spPr>
          <a:xfrm>
            <a:off x="655638" y="2989263"/>
            <a:ext cx="4967287" cy="292100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sp>
        <p:nvSpPr>
          <p:cNvPr id="15" name="Text Placeholder 7">
            <a:extLst>
              <a:ext uri="{FF2B5EF4-FFF2-40B4-BE49-F238E27FC236}">
                <a16:creationId xmlns:a16="http://schemas.microsoft.com/office/drawing/2014/main" id="{946518E8-1270-9AA7-C4C1-896C11E6AD8F}"/>
              </a:ext>
            </a:extLst>
          </p:cNvPr>
          <p:cNvSpPr>
            <a:spLocks noGrp="1"/>
          </p:cNvSpPr>
          <p:nvPr>
            <p:ph type="body" sz="quarter" idx="13" hasCustomPrompt="1"/>
          </p:nvPr>
        </p:nvSpPr>
        <p:spPr>
          <a:xfrm>
            <a:off x="655638" y="380999"/>
            <a:ext cx="11013766" cy="1133475"/>
          </a:xfrm>
        </p:spPr>
        <p:txBody>
          <a:bodyPr anchor="ctr">
            <a:normAutofit/>
          </a:bodyPr>
          <a:lstStyle>
            <a:lvl1pPr marL="0" indent="0">
              <a:buNone/>
              <a:defRPr sz="44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6" name="Text Placeholder 7">
            <a:extLst>
              <a:ext uri="{FF2B5EF4-FFF2-40B4-BE49-F238E27FC236}">
                <a16:creationId xmlns:a16="http://schemas.microsoft.com/office/drawing/2014/main" id="{BD7B28D0-0426-9572-770A-F66883D3B8CA}"/>
              </a:ext>
            </a:extLst>
          </p:cNvPr>
          <p:cNvSpPr>
            <a:spLocks noGrp="1"/>
          </p:cNvSpPr>
          <p:nvPr>
            <p:ph type="body" sz="quarter" idx="14" hasCustomPrompt="1"/>
          </p:nvPr>
        </p:nvSpPr>
        <p:spPr>
          <a:xfrm>
            <a:off x="6702117" y="1855030"/>
            <a:ext cx="4967287" cy="1133475"/>
          </a:xfrm>
        </p:spPr>
        <p:txBody>
          <a:bodyPr anchor="ctr">
            <a:normAutofit/>
          </a:bodyPr>
          <a:lstStyle>
            <a:lvl1pPr marL="0" indent="0">
              <a:buNone/>
              <a:defRPr sz="32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7" name="Text Placeholder 9">
            <a:extLst>
              <a:ext uri="{FF2B5EF4-FFF2-40B4-BE49-F238E27FC236}">
                <a16:creationId xmlns:a16="http://schemas.microsoft.com/office/drawing/2014/main" id="{58989A50-70A1-1856-7C7C-1F2EE5068413}"/>
              </a:ext>
            </a:extLst>
          </p:cNvPr>
          <p:cNvSpPr>
            <a:spLocks noGrp="1"/>
          </p:cNvSpPr>
          <p:nvPr>
            <p:ph type="body" sz="quarter" idx="15"/>
          </p:nvPr>
        </p:nvSpPr>
        <p:spPr>
          <a:xfrm>
            <a:off x="6702117" y="2989263"/>
            <a:ext cx="4967287" cy="292100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pic>
        <p:nvPicPr>
          <p:cNvPr id="2" name="Picture 1">
            <a:extLst>
              <a:ext uri="{FF2B5EF4-FFF2-40B4-BE49-F238E27FC236}">
                <a16:creationId xmlns:a16="http://schemas.microsoft.com/office/drawing/2014/main" id="{0F67AE4D-9293-B241-0F1E-0A597639B20C}"/>
              </a:ext>
            </a:extLst>
          </p:cNvPr>
          <p:cNvPicPr>
            <a:picLocks noChangeAspect="1"/>
          </p:cNvPicPr>
          <p:nvPr userDrawn="1"/>
        </p:nvPicPr>
        <p:blipFill>
          <a:blip r:embed="rId2">
            <a:alphaModFix amt="50000"/>
          </a:blip>
          <a:stretch>
            <a:fillRect/>
          </a:stretch>
        </p:blipFill>
        <p:spPr>
          <a:xfrm>
            <a:off x="8885584" y="-296168"/>
            <a:ext cx="3714712" cy="2321696"/>
          </a:xfrm>
          <a:prstGeom prst="rect">
            <a:avLst/>
          </a:prstGeom>
        </p:spPr>
      </p:pic>
    </p:spTree>
    <p:extLst>
      <p:ext uri="{BB962C8B-B14F-4D97-AF65-F5344CB8AC3E}">
        <p14:creationId xmlns:p14="http://schemas.microsoft.com/office/powerpoint/2010/main" val="1210983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838200" y="295162"/>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3785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913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9BDD97-172C-672E-E3BA-3B431A0F428C}"/>
              </a:ext>
            </a:extLst>
          </p:cNvPr>
          <p:cNvSpPr/>
          <p:nvPr userDrawn="1"/>
        </p:nvSpPr>
        <p:spPr>
          <a:xfrm>
            <a:off x="0" y="2136913"/>
            <a:ext cx="12192000" cy="473439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6D73450-555A-2BA0-4C01-60AC3DB1589B}"/>
              </a:ext>
            </a:extLst>
          </p:cNvPr>
          <p:cNvSpPr/>
          <p:nvPr userDrawn="1"/>
        </p:nvSpPr>
        <p:spPr>
          <a:xfrm>
            <a:off x="0" y="-12989"/>
            <a:ext cx="12192000" cy="2853792"/>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4995529" y="2549682"/>
            <a:ext cx="2383467" cy="0"/>
          </a:xfrm>
          <a:prstGeom prst="line">
            <a:avLst/>
          </a:prstGeom>
          <a:ln w="12700">
            <a:solidFill>
              <a:srgbClr val="004A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144413" y="4173432"/>
            <a:ext cx="3374167" cy="1090612"/>
          </a:xfrm>
        </p:spPr>
        <p:txBody>
          <a:bodyPr anchor="ctr">
            <a:normAutofit/>
          </a:bodyPr>
          <a:lstStyle>
            <a:lvl1pPr marL="0" indent="0" algn="l">
              <a:buNone/>
              <a:defRPr sz="6000" b="1" i="0">
                <a:solidFill>
                  <a:srgbClr val="004A96"/>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Closing</a:t>
            </a:r>
          </a:p>
        </p:txBody>
      </p: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3713113" y="4173432"/>
            <a:ext cx="7998495" cy="2284412"/>
          </a:xfrm>
        </p:spPr>
        <p:txBody>
          <a:bodyPr>
            <a:normAutofit/>
          </a:bodyPr>
          <a:lstStyle>
            <a:lvl1pPr marL="0" indent="0">
              <a:buNone/>
              <a:defRPr sz="2400"/>
            </a:lvl1pPr>
          </a:lstStyle>
          <a:p>
            <a:pPr lvl="0"/>
            <a:endParaRPr lang="en-US" dirty="0"/>
          </a:p>
        </p:txBody>
      </p:sp>
      <p:pic>
        <p:nvPicPr>
          <p:cNvPr id="5" name="Picture 4">
            <a:extLst>
              <a:ext uri="{FF2B5EF4-FFF2-40B4-BE49-F238E27FC236}">
                <a16:creationId xmlns:a16="http://schemas.microsoft.com/office/drawing/2014/main" id="{879064DD-2CEF-4595-160D-98F8F37970BC}"/>
              </a:ext>
            </a:extLst>
          </p:cNvPr>
          <p:cNvPicPr>
            <a:picLocks noChangeAspect="1"/>
          </p:cNvPicPr>
          <p:nvPr userDrawn="1"/>
        </p:nvPicPr>
        <p:blipFill rotWithShape="1">
          <a:blip r:embed="rId2"/>
          <a:srcRect l="208" t="25268" r="1802" b="30429"/>
          <a:stretch/>
        </p:blipFill>
        <p:spPr>
          <a:xfrm>
            <a:off x="480391" y="543779"/>
            <a:ext cx="11231217" cy="2853792"/>
          </a:xfrm>
          <a:prstGeom prst="rect">
            <a:avLst/>
          </a:prstGeom>
        </p:spPr>
      </p:pic>
    </p:spTree>
    <p:extLst>
      <p:ext uri="{BB962C8B-B14F-4D97-AF65-F5344CB8AC3E}">
        <p14:creationId xmlns:p14="http://schemas.microsoft.com/office/powerpoint/2010/main" val="177136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0AC0-6C38-811D-F489-EF98058A98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35A89-8834-52EA-7E36-1FCA7AA0D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4A807-D6E5-0F0C-D57F-73A17248957E}"/>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5" name="Footer Placeholder 4">
            <a:extLst>
              <a:ext uri="{FF2B5EF4-FFF2-40B4-BE49-F238E27FC236}">
                <a16:creationId xmlns:a16="http://schemas.microsoft.com/office/drawing/2014/main" id="{1442F499-342A-D9F3-095D-366F76126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32D5C-9C81-CDE3-2C74-DA07FF281ED5}"/>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3519905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85A3C-8C0E-25D1-29C1-2F537845FC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4C89D8-8436-FFFE-910C-8B79D78755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381290-5AC9-3DDB-1264-C1F1ED024D2A}"/>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5" name="Footer Placeholder 4">
            <a:extLst>
              <a:ext uri="{FF2B5EF4-FFF2-40B4-BE49-F238E27FC236}">
                <a16:creationId xmlns:a16="http://schemas.microsoft.com/office/drawing/2014/main" id="{598AE940-A812-3EFA-C268-10B95F460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B5AE2-39CA-3442-CA31-49B4C9D21A96}"/>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117948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8C9A-D1F5-6919-D44D-249D2A41B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5C036-51CD-44EA-F131-6C7E6B0A00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BB7806-8C2C-72D8-5C74-274A10459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A6442C-265E-D9EB-292D-7C8EFC9D3024}"/>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6" name="Footer Placeholder 5">
            <a:extLst>
              <a:ext uri="{FF2B5EF4-FFF2-40B4-BE49-F238E27FC236}">
                <a16:creationId xmlns:a16="http://schemas.microsoft.com/office/drawing/2014/main" id="{ED3749D7-2C9D-71C3-0917-E6E088382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FEAAB7-5D96-B201-580F-368FD5832112}"/>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66435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66AB8-EEEC-053B-D686-CA46AB72FE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D92428-D4EF-A102-3588-6118658AB8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9F13EB-E7E2-61FD-524B-C26824D9BA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A4891-3CE8-71CF-6652-000D4475F1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D1C55-0DF3-25A3-5270-898164E99E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54BB70-6968-6E52-D364-7DB732635A03}"/>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8" name="Footer Placeholder 7">
            <a:extLst>
              <a:ext uri="{FF2B5EF4-FFF2-40B4-BE49-F238E27FC236}">
                <a16:creationId xmlns:a16="http://schemas.microsoft.com/office/drawing/2014/main" id="{F5807700-E307-AAC1-47C8-DA700EAC09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985B30-DEAB-5D4D-2352-3F25EA9241C9}"/>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1364213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04CC-4E9B-02F9-EB85-1BF8A347B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B4445A-EF1C-84EB-96D7-39DBC97CDD91}"/>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4" name="Footer Placeholder 3">
            <a:extLst>
              <a:ext uri="{FF2B5EF4-FFF2-40B4-BE49-F238E27FC236}">
                <a16:creationId xmlns:a16="http://schemas.microsoft.com/office/drawing/2014/main" id="{815EDC1D-A13F-F9C4-D97C-675929FDDB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24BCF1-EC30-31CA-4BAF-B69C74B2F7DB}"/>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114571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049FC0-EB4F-651B-A72B-05D1B8363FFB}"/>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3" name="Footer Placeholder 2">
            <a:extLst>
              <a:ext uri="{FF2B5EF4-FFF2-40B4-BE49-F238E27FC236}">
                <a16:creationId xmlns:a16="http://schemas.microsoft.com/office/drawing/2014/main" id="{4FBF66E9-412E-3626-9CFC-7B796505B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E00709-1575-1D6C-069F-412F21E40551}"/>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223809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3D12-B34A-F3EF-5977-A85F35F17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91D826-29E7-204D-76EC-71F403CC7C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2ACD7E-A117-EDC6-690E-D682DE644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E338B9-2494-D7F3-CC93-78EE279157EB}"/>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6" name="Footer Placeholder 5">
            <a:extLst>
              <a:ext uri="{FF2B5EF4-FFF2-40B4-BE49-F238E27FC236}">
                <a16:creationId xmlns:a16="http://schemas.microsoft.com/office/drawing/2014/main" id="{E3536784-3DDA-D7CC-2AC5-8DEE1C5AF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2B5BF-4FF4-7C46-6CC2-C1DC97EB0603}"/>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317813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4D75-A68A-9575-E95C-820BEA475C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6C6478-2421-5DC9-3759-62E680FC84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CFA16-E0E5-AD84-363C-0F153A8F4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4DFCC4-D339-0D79-AC96-85B45DFCCAFB}"/>
              </a:ext>
            </a:extLst>
          </p:cNvPr>
          <p:cNvSpPr>
            <a:spLocks noGrp="1"/>
          </p:cNvSpPr>
          <p:nvPr>
            <p:ph type="dt" sz="half" idx="10"/>
          </p:nvPr>
        </p:nvSpPr>
        <p:spPr/>
        <p:txBody>
          <a:bodyPr/>
          <a:lstStyle/>
          <a:p>
            <a:fld id="{9DACFF9F-C7C6-D443-85EC-CF4B6217F7A8}" type="datetimeFigureOut">
              <a:rPr lang="en-US" smtClean="0"/>
              <a:t>1/17/2024</a:t>
            </a:fld>
            <a:endParaRPr lang="en-US"/>
          </a:p>
        </p:txBody>
      </p:sp>
      <p:sp>
        <p:nvSpPr>
          <p:cNvPr id="6" name="Footer Placeholder 5">
            <a:extLst>
              <a:ext uri="{FF2B5EF4-FFF2-40B4-BE49-F238E27FC236}">
                <a16:creationId xmlns:a16="http://schemas.microsoft.com/office/drawing/2014/main" id="{F6A447C3-231D-4A74-B9B1-20E7A4B51F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C8B39-F58C-28F8-1985-996DE97611F2}"/>
              </a:ext>
            </a:extLst>
          </p:cNvPr>
          <p:cNvSpPr>
            <a:spLocks noGrp="1"/>
          </p:cNvSpPr>
          <p:nvPr>
            <p:ph type="sldNum" sz="quarter" idx="12"/>
          </p:nvPr>
        </p:nvSpPr>
        <p:spPr/>
        <p:txBody>
          <a:bodyPr/>
          <a:lstStyle/>
          <a:p>
            <a:fld id="{1D2E1EFE-30B3-4C45-8BBD-04AF75F4A1EB}" type="slidenum">
              <a:rPr lang="en-US" smtClean="0"/>
              <a:t>‹#›</a:t>
            </a:fld>
            <a:endParaRPr lang="en-US"/>
          </a:p>
        </p:txBody>
      </p:sp>
    </p:spTree>
    <p:extLst>
      <p:ext uri="{BB962C8B-B14F-4D97-AF65-F5344CB8AC3E}">
        <p14:creationId xmlns:p14="http://schemas.microsoft.com/office/powerpoint/2010/main" val="800525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BE6B8-7C43-7820-4BFE-B4A1251BA7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C3B07-79DF-4BDD-DC30-2E18C9EB5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218FF-C7CC-8084-88A2-B69C851C61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CFF9F-C7C6-D443-85EC-CF4B6217F7A8}" type="datetimeFigureOut">
              <a:rPr lang="en-US" smtClean="0"/>
              <a:t>1/17/2024</a:t>
            </a:fld>
            <a:endParaRPr lang="en-US"/>
          </a:p>
        </p:txBody>
      </p:sp>
      <p:sp>
        <p:nvSpPr>
          <p:cNvPr id="5" name="Footer Placeholder 4">
            <a:extLst>
              <a:ext uri="{FF2B5EF4-FFF2-40B4-BE49-F238E27FC236}">
                <a16:creationId xmlns:a16="http://schemas.microsoft.com/office/drawing/2014/main" id="{BAD8B99E-BC53-A36A-AF43-E2E8DFE8D6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54D626-2ACD-5C5E-8C71-B01DACECF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E1EFE-30B3-4C45-8BBD-04AF75F4A1EB}" type="slidenum">
              <a:rPr lang="en-US" smtClean="0"/>
              <a:t>‹#›</a:t>
            </a:fld>
            <a:endParaRPr lang="en-US"/>
          </a:p>
        </p:txBody>
      </p:sp>
    </p:spTree>
    <p:extLst>
      <p:ext uri="{BB962C8B-B14F-4D97-AF65-F5344CB8AC3E}">
        <p14:creationId xmlns:p14="http://schemas.microsoft.com/office/powerpoint/2010/main" val="1155859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B7_3F546D3.xml"/><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B3_406BE8A9.xml"/><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8E_726613B0.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5" Type="http://schemas.microsoft.com/office/2011/relationships/webextension" Target="../webextensions/webextension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BA_AC17626B.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png"/><Relationship Id="rId5" Type="http://schemas.microsoft.com/office/2011/relationships/webextension" Target="../webextensions/webextension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BB_94708B6D.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4.png"/><Relationship Id="rId5" Type="http://schemas.microsoft.com/office/2011/relationships/webextension" Target="../webextensions/webextension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BC_887AC0E.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5.png"/><Relationship Id="rId5" Type="http://schemas.microsoft.com/office/2011/relationships/webextension" Target="../webextensions/webextension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BD_ED38CD8B.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png"/><Relationship Id="rId5" Type="http://schemas.microsoft.com/office/2011/relationships/webextension" Target="../webextensions/webextension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2D288-DD47-9F06-A409-8A66D1E9CF22}"/>
              </a:ext>
            </a:extLst>
          </p:cNvPr>
          <p:cNvSpPr>
            <a:spLocks noGrp="1"/>
          </p:cNvSpPr>
          <p:nvPr>
            <p:ph type="body" sz="quarter" idx="13"/>
          </p:nvPr>
        </p:nvSpPr>
        <p:spPr>
          <a:xfrm>
            <a:off x="1405428" y="3022280"/>
            <a:ext cx="3663950" cy="1143000"/>
          </a:xfrm>
        </p:spPr>
        <p:txBody>
          <a:bodyPr>
            <a:normAutofit fontScale="92500" lnSpcReduction="10000"/>
          </a:bodyPr>
          <a:lstStyle/>
          <a:p>
            <a:r>
              <a:rPr lang="en-US" sz="4400" dirty="0"/>
              <a:t>THE ESSENTIALS OF FINANCE</a:t>
            </a:r>
          </a:p>
        </p:txBody>
      </p:sp>
      <p:pic>
        <p:nvPicPr>
          <p:cNvPr id="7" name="Picture 6">
            <a:extLst>
              <a:ext uri="{FF2B5EF4-FFF2-40B4-BE49-F238E27FC236}">
                <a16:creationId xmlns:a16="http://schemas.microsoft.com/office/drawing/2014/main" id="{D7928547-51AF-6710-09D1-0F534B7AF7BD}"/>
              </a:ext>
            </a:extLst>
          </p:cNvPr>
          <p:cNvPicPr>
            <a:picLocks noChangeAspect="1"/>
          </p:cNvPicPr>
          <p:nvPr/>
        </p:nvPicPr>
        <p:blipFill>
          <a:blip r:embed="rId3"/>
          <a:stretch>
            <a:fillRect/>
          </a:stretch>
        </p:blipFill>
        <p:spPr>
          <a:xfrm>
            <a:off x="10756083" y="5783821"/>
            <a:ext cx="1611268" cy="1074179"/>
          </a:xfrm>
          <a:prstGeom prst="rect">
            <a:avLst/>
          </a:prstGeom>
        </p:spPr>
      </p:pic>
      <p:pic>
        <p:nvPicPr>
          <p:cNvPr id="9" name="Picture 8">
            <a:extLst>
              <a:ext uri="{FF2B5EF4-FFF2-40B4-BE49-F238E27FC236}">
                <a16:creationId xmlns:a16="http://schemas.microsoft.com/office/drawing/2014/main" id="{2C4FED29-84CF-8122-93AA-DA98EDAE98D5}"/>
              </a:ext>
            </a:extLst>
          </p:cNvPr>
          <p:cNvPicPr>
            <a:picLocks noChangeAspect="1"/>
          </p:cNvPicPr>
          <p:nvPr/>
        </p:nvPicPr>
        <p:blipFill>
          <a:blip r:embed="rId4"/>
          <a:stretch>
            <a:fillRect/>
          </a:stretch>
        </p:blipFill>
        <p:spPr>
          <a:xfrm>
            <a:off x="1681019" y="0"/>
            <a:ext cx="3112769" cy="3112769"/>
          </a:xfrm>
          <a:prstGeom prst="rect">
            <a:avLst/>
          </a:prstGeom>
        </p:spPr>
      </p:pic>
    </p:spTree>
    <p:extLst>
      <p:ext uri="{BB962C8B-B14F-4D97-AF65-F5344CB8AC3E}">
        <p14:creationId xmlns:p14="http://schemas.microsoft.com/office/powerpoint/2010/main" val="3384337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4194-07F8-D7A9-F5CF-3713FBE7B982}"/>
              </a:ext>
            </a:extLst>
          </p:cNvPr>
          <p:cNvSpPr>
            <a:spLocks noGrp="1"/>
          </p:cNvSpPr>
          <p:nvPr>
            <p:ph type="title"/>
          </p:nvPr>
        </p:nvSpPr>
        <p:spPr/>
        <p:txBody>
          <a:bodyPr/>
          <a:lstStyle/>
          <a:p>
            <a:r>
              <a:rPr lang="en-US" dirty="0"/>
              <a:t>Fertilizer Supply Chain </a:t>
            </a:r>
          </a:p>
        </p:txBody>
      </p:sp>
      <p:pic>
        <p:nvPicPr>
          <p:cNvPr id="1026" name="Picture 2" descr="A train going through a factory&#10;&#10;Description automatically generated">
            <a:extLst>
              <a:ext uri="{FF2B5EF4-FFF2-40B4-BE49-F238E27FC236}">
                <a16:creationId xmlns:a16="http://schemas.microsoft.com/office/drawing/2014/main" id="{BB3BC712-4A30-12C6-F474-37FB5FCD6D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64356" y="1869404"/>
            <a:ext cx="11063287" cy="468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905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paper with a blue top&#10;&#10;Description automatically generated">
            <a:extLst>
              <a:ext uri="{FF2B5EF4-FFF2-40B4-BE49-F238E27FC236}">
                <a16:creationId xmlns:a16="http://schemas.microsoft.com/office/drawing/2014/main" id="{0722D24A-CCEA-EC76-2EBE-9899632BBA4E}"/>
              </a:ext>
            </a:extLst>
          </p:cNvPr>
          <p:cNvPicPr>
            <a:picLocks noChangeAspect="1"/>
          </p:cNvPicPr>
          <p:nvPr/>
        </p:nvPicPr>
        <p:blipFill>
          <a:blip r:embed="rId3"/>
          <a:stretch>
            <a:fillRect/>
          </a:stretch>
        </p:blipFill>
        <p:spPr>
          <a:xfrm>
            <a:off x="4899816" y="27357"/>
            <a:ext cx="6858000" cy="6858000"/>
          </a:xfrm>
          <a:prstGeom prst="rect">
            <a:avLst/>
          </a:prstGeom>
        </p:spPr>
      </p:pic>
      <p:sp>
        <p:nvSpPr>
          <p:cNvPr id="8" name="Oval 7">
            <a:extLst>
              <a:ext uri="{FF2B5EF4-FFF2-40B4-BE49-F238E27FC236}">
                <a16:creationId xmlns:a16="http://schemas.microsoft.com/office/drawing/2014/main" id="{42E881EC-9D6A-B4D4-9292-A15D066F4D8D}"/>
              </a:ext>
            </a:extLst>
          </p:cNvPr>
          <p:cNvSpPr/>
          <p:nvPr/>
        </p:nvSpPr>
        <p:spPr>
          <a:xfrm>
            <a:off x="5218459" y="4284601"/>
            <a:ext cx="2391882" cy="2386362"/>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499" y="2867439"/>
            <a:ext cx="4196773" cy="1123122"/>
          </a:xfrm>
        </p:spPr>
        <p:txBody>
          <a:bodyPr/>
          <a:lstStyle/>
          <a:p>
            <a:r>
              <a:rPr lang="en-US" sz="4400" dirty="0"/>
              <a:t>Common Expenses</a:t>
            </a:r>
            <a:endParaRPr lang="en-US" sz="2800" b="0" dirty="0"/>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4"/>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5"/>
          <a:stretch>
            <a:fillRect/>
          </a:stretch>
        </p:blipFill>
        <p:spPr>
          <a:xfrm>
            <a:off x="10905208" y="5903112"/>
            <a:ext cx="1391296" cy="927531"/>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412832" y="1710355"/>
            <a:ext cx="3741821" cy="34920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Write as many expenses as possible for each step in the supply chain</a:t>
            </a:r>
          </a:p>
        </p:txBody>
      </p:sp>
      <p:pic>
        <p:nvPicPr>
          <p:cNvPr id="4" name="Graphic 3" descr="Stopwatch 25% with solid fill">
            <a:extLst>
              <a:ext uri="{FF2B5EF4-FFF2-40B4-BE49-F238E27FC236}">
                <a16:creationId xmlns:a16="http://schemas.microsoft.com/office/drawing/2014/main" id="{F414353C-A992-8D33-F0A2-464C74A609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9550" y="4434891"/>
            <a:ext cx="1946564" cy="1946564"/>
          </a:xfrm>
          <a:prstGeom prst="rect">
            <a:avLst/>
          </a:prstGeom>
        </p:spPr>
      </p:pic>
      <p:sp>
        <p:nvSpPr>
          <p:cNvPr id="9" name="Text Placeholder 2">
            <a:extLst>
              <a:ext uri="{FF2B5EF4-FFF2-40B4-BE49-F238E27FC236}">
                <a16:creationId xmlns:a16="http://schemas.microsoft.com/office/drawing/2014/main" id="{4B854A73-723B-FE3B-FD70-BD6C14241348}"/>
              </a:ext>
            </a:extLst>
          </p:cNvPr>
          <p:cNvSpPr txBox="1">
            <a:spLocks/>
          </p:cNvSpPr>
          <p:nvPr/>
        </p:nvSpPr>
        <p:spPr>
          <a:xfrm>
            <a:off x="5935683" y="4957786"/>
            <a:ext cx="1018258" cy="11231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dirty="0">
                <a:ln w="38100">
                  <a:solidFill>
                    <a:srgbClr val="00677F"/>
                  </a:solidFill>
                </a:ln>
                <a:solidFill>
                  <a:schemeClr val="bg1"/>
                </a:solidFill>
                <a:latin typeface="Roboto" panose="02000000000000000000" pitchFamily="2" charset="0"/>
                <a:ea typeface="Roboto" panose="02000000000000000000" pitchFamily="2" charset="0"/>
                <a:cs typeface="Roboto" panose="02000000000000000000" pitchFamily="2" charset="0"/>
              </a:rPr>
              <a:t>2</a:t>
            </a:r>
            <a:endParaRPr lang="en-US" sz="5400" b="0" dirty="0">
              <a:ln w="38100">
                <a:solidFill>
                  <a:srgbClr val="00677F"/>
                </a:solidFill>
              </a:ln>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77628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s holding a rope in a tug of war&#10;&#10;Description automatically generated">
            <a:extLst>
              <a:ext uri="{FF2B5EF4-FFF2-40B4-BE49-F238E27FC236}">
                <a16:creationId xmlns:a16="http://schemas.microsoft.com/office/drawing/2014/main" id="{BCF2F901-92C0-4B48-C52F-74D639EDC269}"/>
              </a:ext>
            </a:extLst>
          </p:cNvPr>
          <p:cNvPicPr>
            <a:picLocks noChangeAspect="1"/>
          </p:cNvPicPr>
          <p:nvPr/>
        </p:nvPicPr>
        <p:blipFill rotWithShape="1">
          <a:blip r:embed="rId3"/>
          <a:srcRect l="10747" t="4733" r="21310"/>
          <a:stretch/>
        </p:blipFill>
        <p:spPr>
          <a:xfrm>
            <a:off x="4967564" y="0"/>
            <a:ext cx="7328940" cy="6858000"/>
          </a:xfrm>
          <a:prstGeom prst="rect">
            <a:avLst/>
          </a:prstGeom>
        </p:spPr>
      </p:pic>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499" y="2867439"/>
            <a:ext cx="4196773" cy="1123122"/>
          </a:xfrm>
        </p:spPr>
        <p:txBody>
          <a:bodyPr/>
          <a:lstStyle/>
          <a:p>
            <a:r>
              <a:rPr lang="en-US" sz="4400" dirty="0"/>
              <a:t>Tug of War</a:t>
            </a:r>
            <a:endParaRPr lang="en-US" sz="2800" b="0" dirty="0"/>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4"/>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5"/>
          <a:stretch>
            <a:fillRect/>
          </a:stretch>
        </p:blipFill>
        <p:spPr>
          <a:xfrm>
            <a:off x="10905208" y="5903112"/>
            <a:ext cx="1391296" cy="927531"/>
          </a:xfrm>
          <a:prstGeom prst="rect">
            <a:avLst/>
          </a:prstGeom>
        </p:spPr>
      </p:pic>
    </p:spTree>
    <p:extLst>
      <p:ext uri="{BB962C8B-B14F-4D97-AF65-F5344CB8AC3E}">
        <p14:creationId xmlns:p14="http://schemas.microsoft.com/office/powerpoint/2010/main" val="3412990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F589288-B4B9-09D8-A87F-495F92FCA7F3}"/>
              </a:ext>
            </a:extLst>
          </p:cNvPr>
          <p:cNvSpPr>
            <a:spLocks noGrp="1"/>
          </p:cNvSpPr>
          <p:nvPr>
            <p:ph type="body" sz="quarter" idx="13"/>
          </p:nvPr>
        </p:nvSpPr>
        <p:spPr>
          <a:xfrm>
            <a:off x="6384926" y="990598"/>
            <a:ext cx="4630737" cy="1133475"/>
          </a:xfrm>
        </p:spPr>
        <p:txBody>
          <a:bodyPr>
            <a:normAutofit/>
          </a:bodyPr>
          <a:lstStyle/>
          <a:p>
            <a:r>
              <a:rPr lang="en-US" dirty="0"/>
              <a:t>Trade Factors</a:t>
            </a:r>
          </a:p>
        </p:txBody>
      </p:sp>
      <p:sp>
        <p:nvSpPr>
          <p:cNvPr id="9" name="TextBox 8">
            <a:extLst>
              <a:ext uri="{FF2B5EF4-FFF2-40B4-BE49-F238E27FC236}">
                <a16:creationId xmlns:a16="http://schemas.microsoft.com/office/drawing/2014/main" id="{046AF1C3-7566-631F-E20E-891A37178735}"/>
              </a:ext>
            </a:extLst>
          </p:cNvPr>
          <p:cNvSpPr txBox="1"/>
          <p:nvPr/>
        </p:nvSpPr>
        <p:spPr>
          <a:xfrm>
            <a:off x="6384926" y="2124073"/>
            <a:ext cx="5448300" cy="1692771"/>
          </a:xfrm>
          <a:prstGeom prst="rect">
            <a:avLst/>
          </a:prstGeom>
          <a:noFill/>
        </p:spPr>
        <p:txBody>
          <a:bodyPr wrap="square" rtlCol="0">
            <a:spAutoFit/>
          </a:bodyPr>
          <a:lstStyle/>
          <a:p>
            <a:r>
              <a:rPr lang="en-US" sz="2800" b="1" dirty="0">
                <a:solidFill>
                  <a:srgbClr val="00677F"/>
                </a:solidFill>
                <a:latin typeface="Yrsa" panose="02020503060400000000" pitchFamily="18" charset="77"/>
                <a:ea typeface="Roboto" panose="02000000000000000000" pitchFamily="2" charset="0"/>
                <a:cs typeface="Roboto" panose="02000000000000000000" pitchFamily="2" charset="0"/>
              </a:rPr>
              <a:t>What challenge or effect does each force have on the industry?</a:t>
            </a:r>
          </a:p>
          <a:p>
            <a:endParaRPr lang="en-US" sz="2800" dirty="0">
              <a:latin typeface="Roboto" panose="02000000000000000000" pitchFamily="2" charset="0"/>
              <a:ea typeface="Roboto" panose="02000000000000000000" pitchFamily="2" charset="0"/>
              <a:cs typeface="Roboto" panose="02000000000000000000" pitchFamily="2" charset="0"/>
            </a:endParaRPr>
          </a:p>
          <a:p>
            <a:r>
              <a:rPr lang="en-US" sz="2000" i="1" dirty="0">
                <a:latin typeface="Roboto" panose="02000000000000000000" pitchFamily="2" charset="0"/>
                <a:ea typeface="Roboto" panose="02000000000000000000" pitchFamily="2" charset="0"/>
                <a:cs typeface="Roboto" panose="02000000000000000000" pitchFamily="2" charset="0"/>
              </a:rPr>
              <a:t> </a:t>
            </a:r>
          </a:p>
        </p:txBody>
      </p:sp>
      <p:sp>
        <p:nvSpPr>
          <p:cNvPr id="5" name="TextBox 4">
            <a:extLst>
              <a:ext uri="{FF2B5EF4-FFF2-40B4-BE49-F238E27FC236}">
                <a16:creationId xmlns:a16="http://schemas.microsoft.com/office/drawing/2014/main" id="{28092B07-8224-C608-1E1E-4EE3B0AEE253}"/>
              </a:ext>
            </a:extLst>
          </p:cNvPr>
          <p:cNvSpPr txBox="1"/>
          <p:nvPr/>
        </p:nvSpPr>
        <p:spPr>
          <a:xfrm>
            <a:off x="8012689" y="3429000"/>
            <a:ext cx="3999201" cy="3200876"/>
          </a:xfrm>
          <a:prstGeom prst="rect">
            <a:avLst/>
          </a:prstGeom>
          <a:noFill/>
        </p:spPr>
        <p:txBody>
          <a:bodyPr wrap="square">
            <a:spAutoFit/>
          </a:bodyPr>
          <a:lstStyle/>
          <a:p>
            <a:pPr marL="742950" marR="607060" lvl="1" indent="-285750">
              <a:spcAft>
                <a:spcPts val="600"/>
              </a:spcAft>
              <a:buFont typeface="Arial" panose="020B0604020202020204" pitchFamily="34" charset="0"/>
              <a:buChar char="•"/>
              <a:tabLst>
                <a:tab pos="753110" algn="l"/>
              </a:tabLst>
            </a:pPr>
            <a:r>
              <a:rPr lang="en-US" dirty="0">
                <a:effectLst/>
                <a:latin typeface="Roboto" panose="02000000000000000000" pitchFamily="2" charset="0"/>
                <a:ea typeface="Roboto" panose="02000000000000000000" pitchFamily="2" charset="0"/>
                <a:cs typeface="Roboto" panose="02000000000000000000" pitchFamily="2" charset="0"/>
              </a:rPr>
              <a:t>Rapid Supply Needs</a:t>
            </a:r>
          </a:p>
          <a:p>
            <a:pPr marL="742950" marR="607060" lvl="1" indent="-285750">
              <a:spcAft>
                <a:spcPts val="600"/>
              </a:spcAft>
              <a:buFont typeface="Arial" panose="020B0604020202020204" pitchFamily="34" charset="0"/>
              <a:buChar char="•"/>
              <a:tabLst>
                <a:tab pos="753110" algn="l"/>
              </a:tabLst>
            </a:pPr>
            <a:r>
              <a:rPr lang="en-US" dirty="0">
                <a:latin typeface="Roboto" panose="02000000000000000000" pitchFamily="2" charset="0"/>
                <a:ea typeface="Roboto" panose="02000000000000000000" pitchFamily="2" charset="0"/>
                <a:cs typeface="Roboto" panose="02000000000000000000" pitchFamily="2" charset="0"/>
              </a:rPr>
              <a:t>Energy Cycles</a:t>
            </a:r>
            <a:endParaRPr lang="en-US" dirty="0">
              <a:effectLst/>
              <a:latin typeface="Roboto" panose="02000000000000000000" pitchFamily="2" charset="0"/>
              <a:ea typeface="Roboto" panose="02000000000000000000" pitchFamily="2" charset="0"/>
              <a:cs typeface="Roboto" panose="02000000000000000000" pitchFamily="2" charset="0"/>
            </a:endParaRPr>
          </a:p>
          <a:p>
            <a:pPr marL="742950" lvl="1" indent="-285750">
              <a:spcAft>
                <a:spcPts val="600"/>
              </a:spcAft>
              <a:buFont typeface="Arial" panose="020B0604020202020204" pitchFamily="34" charset="0"/>
              <a:buChar char="•"/>
            </a:pPr>
            <a:endParaRPr lang="en-US" dirty="0">
              <a:effectLst/>
              <a:latin typeface="Roboto" panose="02000000000000000000" pitchFamily="2" charset="0"/>
              <a:ea typeface="Roboto" panose="02000000000000000000" pitchFamily="2" charset="0"/>
              <a:cs typeface="Roboto" panose="02000000000000000000" pitchFamily="2" charset="0"/>
            </a:endParaRPr>
          </a:p>
          <a:p>
            <a:pPr marL="742950" lvl="1" indent="-285750">
              <a:spcAft>
                <a:spcPts val="600"/>
              </a:spcAft>
              <a:buFont typeface="Arial" panose="020B0604020202020204" pitchFamily="34" charset="0"/>
              <a:buChar char="•"/>
            </a:pPr>
            <a:r>
              <a:rPr lang="en-US" dirty="0">
                <a:effectLst/>
                <a:latin typeface="Roboto" panose="02000000000000000000" pitchFamily="2" charset="0"/>
                <a:ea typeface="Roboto" panose="02000000000000000000" pitchFamily="2" charset="0"/>
                <a:cs typeface="Roboto" panose="02000000000000000000" pitchFamily="2" charset="0"/>
              </a:rPr>
              <a:t>Seasonality</a:t>
            </a:r>
          </a:p>
          <a:p>
            <a:pPr marL="742950" marR="607060" lvl="1" indent="-285750">
              <a:spcAft>
                <a:spcPts val="600"/>
              </a:spcAft>
              <a:buFont typeface="Arial" panose="020B0604020202020204" pitchFamily="34" charset="0"/>
              <a:buChar char="•"/>
              <a:tabLst>
                <a:tab pos="753110" algn="l"/>
              </a:tabLst>
            </a:pPr>
            <a:endParaRPr lang="en-US" dirty="0">
              <a:effectLst/>
              <a:latin typeface="Roboto" panose="02000000000000000000" pitchFamily="2" charset="0"/>
              <a:ea typeface="Roboto" panose="02000000000000000000" pitchFamily="2" charset="0"/>
              <a:cs typeface="Roboto" panose="02000000000000000000" pitchFamily="2" charset="0"/>
            </a:endParaRPr>
          </a:p>
          <a:p>
            <a:pPr marL="742950" marR="607060" lvl="1" indent="-285750">
              <a:spcAft>
                <a:spcPts val="600"/>
              </a:spcAft>
              <a:buFont typeface="Arial" panose="020B0604020202020204" pitchFamily="34" charset="0"/>
              <a:buChar char="•"/>
              <a:tabLst>
                <a:tab pos="753110" algn="l"/>
              </a:tabLst>
            </a:pPr>
            <a:r>
              <a:rPr lang="en-US" dirty="0">
                <a:effectLst/>
                <a:latin typeface="Roboto" panose="02000000000000000000" pitchFamily="2" charset="0"/>
                <a:ea typeface="Roboto" panose="02000000000000000000" pitchFamily="2" charset="0"/>
                <a:cs typeface="Roboto" panose="02000000000000000000" pitchFamily="2" charset="0"/>
              </a:rPr>
              <a:t>Weather</a:t>
            </a:r>
          </a:p>
          <a:p>
            <a:pPr marL="742950" marR="607060" lvl="1" indent="-285750">
              <a:spcAft>
                <a:spcPts val="600"/>
              </a:spcAft>
              <a:buFont typeface="Arial" panose="020B0604020202020204" pitchFamily="34" charset="0"/>
              <a:buChar char="•"/>
              <a:tabLst>
                <a:tab pos="753110" algn="l"/>
              </a:tabLst>
            </a:pPr>
            <a:r>
              <a:rPr lang="en-US" dirty="0">
                <a:effectLst/>
                <a:latin typeface="Roboto" panose="02000000000000000000" pitchFamily="2" charset="0"/>
                <a:ea typeface="Roboto" panose="02000000000000000000" pitchFamily="2" charset="0"/>
                <a:cs typeface="Roboto" panose="02000000000000000000" pitchFamily="2" charset="0"/>
              </a:rPr>
              <a:t>Boom and Bust Cycles</a:t>
            </a:r>
          </a:p>
          <a:p>
            <a:pPr marL="742950" marR="607060" lvl="1" indent="-285750">
              <a:spcAft>
                <a:spcPts val="600"/>
              </a:spcAft>
              <a:buFont typeface="Arial" panose="020B0604020202020204" pitchFamily="34" charset="0"/>
              <a:buChar char="•"/>
              <a:tabLst>
                <a:tab pos="753110" algn="l"/>
              </a:tabLst>
            </a:pPr>
            <a:r>
              <a:rPr lang="en-US" dirty="0">
                <a:effectLst/>
                <a:latin typeface="Roboto" panose="02000000000000000000" pitchFamily="2" charset="0"/>
                <a:ea typeface="Roboto" panose="02000000000000000000" pitchFamily="2" charset="0"/>
                <a:cs typeface="Roboto" panose="02000000000000000000" pitchFamily="2" charset="0"/>
              </a:rPr>
              <a:t>Supply Chains</a:t>
            </a:r>
          </a:p>
          <a:p>
            <a:pPr marL="742950" marR="607060" lvl="1" indent="-285750">
              <a:spcAft>
                <a:spcPts val="600"/>
              </a:spcAft>
              <a:buFont typeface="Arial" panose="020B0604020202020204" pitchFamily="34" charset="0"/>
              <a:buChar char="•"/>
              <a:tabLst>
                <a:tab pos="753110" algn="l"/>
              </a:tabLst>
            </a:pPr>
            <a:r>
              <a:rPr lang="en-US" dirty="0">
                <a:latin typeface="Roboto" panose="02000000000000000000" pitchFamily="2" charset="0"/>
                <a:ea typeface="Roboto" panose="02000000000000000000" pitchFamily="2" charset="0"/>
                <a:cs typeface="Roboto" panose="02000000000000000000" pitchFamily="2" charset="0"/>
              </a:rPr>
              <a:t>Public Policy</a:t>
            </a:r>
            <a:endParaRPr lang="en-US" dirty="0">
              <a:effectLst/>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38B78D5F-FCC4-BB84-B4E1-3E7B9D93FC23}"/>
              </a:ext>
            </a:extLst>
          </p:cNvPr>
          <p:cNvSpPr txBox="1"/>
          <p:nvPr/>
        </p:nvSpPr>
        <p:spPr>
          <a:xfrm>
            <a:off x="6509615" y="3451356"/>
            <a:ext cx="3645766" cy="2416046"/>
          </a:xfrm>
          <a:prstGeom prst="rect">
            <a:avLst/>
          </a:prstGeom>
          <a:noFill/>
        </p:spPr>
        <p:txBody>
          <a:bodyPr wrap="square">
            <a:spAutoFit/>
          </a:bodyPr>
          <a:lstStyle/>
          <a:p>
            <a:pPr marL="0" marR="607060">
              <a:spcAft>
                <a:spcPts val="600"/>
              </a:spcAft>
              <a:tabLst>
                <a:tab pos="753110" algn="l"/>
              </a:tabLst>
            </a:pPr>
            <a:r>
              <a:rPr lang="en-US" b="1" dirty="0">
                <a:effectLst/>
                <a:latin typeface="Roboto" panose="02000000000000000000" pitchFamily="2" charset="0"/>
                <a:ea typeface="Roboto" panose="02000000000000000000" pitchFamily="2" charset="0"/>
                <a:cs typeface="Roboto" panose="02000000000000000000" pitchFamily="2" charset="0"/>
              </a:rPr>
              <a:t>SUPPLY SIDE</a:t>
            </a:r>
          </a:p>
          <a:p>
            <a:pPr marL="0" marR="607060">
              <a:spcAft>
                <a:spcPts val="600"/>
              </a:spcAft>
              <a:tabLst>
                <a:tab pos="753110" algn="l"/>
              </a:tabLst>
            </a:pPr>
            <a:endParaRPr lang="en-US" b="1" dirty="0">
              <a:effectLst/>
              <a:latin typeface="Roboto" panose="02000000000000000000" pitchFamily="2" charset="0"/>
              <a:ea typeface="Roboto" panose="02000000000000000000" pitchFamily="2" charset="0"/>
              <a:cs typeface="Roboto" panose="02000000000000000000" pitchFamily="2" charset="0"/>
            </a:endParaRPr>
          </a:p>
          <a:p>
            <a:pPr marL="0" marR="607060">
              <a:spcAft>
                <a:spcPts val="600"/>
              </a:spcAft>
              <a:tabLst>
                <a:tab pos="753110" algn="l"/>
              </a:tabLst>
            </a:pPr>
            <a:endParaRPr lang="en-US" b="1" dirty="0">
              <a:latin typeface="Roboto" panose="02000000000000000000" pitchFamily="2" charset="0"/>
              <a:ea typeface="Roboto" panose="02000000000000000000" pitchFamily="2" charset="0"/>
              <a:cs typeface="Roboto" panose="02000000000000000000" pitchFamily="2" charset="0"/>
            </a:endParaRPr>
          </a:p>
          <a:p>
            <a:pPr marL="0" marR="607060">
              <a:spcAft>
                <a:spcPts val="600"/>
              </a:spcAft>
              <a:tabLst>
                <a:tab pos="753110" algn="l"/>
              </a:tabLst>
            </a:pPr>
            <a:r>
              <a:rPr lang="en-US" b="1" dirty="0">
                <a:effectLst/>
                <a:latin typeface="Roboto" panose="02000000000000000000" pitchFamily="2" charset="0"/>
                <a:ea typeface="Roboto" panose="02000000000000000000" pitchFamily="2" charset="0"/>
                <a:cs typeface="Roboto" panose="02000000000000000000" pitchFamily="2" charset="0"/>
              </a:rPr>
              <a:t>DEMAND SIDE</a:t>
            </a:r>
          </a:p>
          <a:p>
            <a:pPr marL="0" marR="607060">
              <a:spcAft>
                <a:spcPts val="600"/>
              </a:spcAft>
              <a:tabLst>
                <a:tab pos="753110" algn="l"/>
              </a:tabLst>
            </a:pPr>
            <a:endParaRPr lang="en-US" b="1" dirty="0">
              <a:effectLst/>
              <a:latin typeface="Roboto" panose="02000000000000000000" pitchFamily="2" charset="0"/>
              <a:ea typeface="Roboto" panose="02000000000000000000" pitchFamily="2" charset="0"/>
              <a:cs typeface="Roboto" panose="02000000000000000000" pitchFamily="2" charset="0"/>
            </a:endParaRPr>
          </a:p>
          <a:p>
            <a:pPr marL="0" marR="607060">
              <a:spcAft>
                <a:spcPts val="600"/>
              </a:spcAft>
              <a:tabLst>
                <a:tab pos="753110" algn="l"/>
              </a:tabLst>
            </a:pPr>
            <a:r>
              <a:rPr lang="en-US" b="1" dirty="0">
                <a:effectLst/>
                <a:latin typeface="Roboto" panose="02000000000000000000" pitchFamily="2" charset="0"/>
                <a:ea typeface="Roboto" panose="02000000000000000000" pitchFamily="2" charset="0"/>
                <a:cs typeface="Roboto" panose="02000000000000000000" pitchFamily="2" charset="0"/>
              </a:rPr>
              <a:t>SWINGS &amp; </a:t>
            </a:r>
            <a:br>
              <a:rPr lang="en-US" b="1" dirty="0">
                <a:effectLst/>
                <a:latin typeface="Roboto" panose="02000000000000000000" pitchFamily="2" charset="0"/>
                <a:ea typeface="Roboto" panose="02000000000000000000" pitchFamily="2" charset="0"/>
                <a:cs typeface="Roboto" panose="02000000000000000000" pitchFamily="2" charset="0"/>
              </a:rPr>
            </a:br>
            <a:r>
              <a:rPr lang="en-US" b="1" dirty="0">
                <a:effectLst/>
                <a:latin typeface="Roboto" panose="02000000000000000000" pitchFamily="2" charset="0"/>
                <a:ea typeface="Roboto" panose="02000000000000000000" pitchFamily="2" charset="0"/>
                <a:cs typeface="Roboto" panose="02000000000000000000" pitchFamily="2" charset="0"/>
              </a:rPr>
              <a:t>ADJUSTMENTS</a:t>
            </a:r>
          </a:p>
        </p:txBody>
      </p:sp>
      <p:cxnSp>
        <p:nvCxnSpPr>
          <p:cNvPr id="10" name="Straight Connector 9">
            <a:extLst>
              <a:ext uri="{FF2B5EF4-FFF2-40B4-BE49-F238E27FC236}">
                <a16:creationId xmlns:a16="http://schemas.microsoft.com/office/drawing/2014/main" id="{2D505D44-2E6A-33AC-57B7-B34585F9CC3C}"/>
              </a:ext>
            </a:extLst>
          </p:cNvPr>
          <p:cNvCxnSpPr>
            <a:cxnSpLocks/>
          </p:cNvCxnSpPr>
          <p:nvPr/>
        </p:nvCxnSpPr>
        <p:spPr>
          <a:xfrm>
            <a:off x="6384926" y="4294907"/>
            <a:ext cx="5211329" cy="0"/>
          </a:xfrm>
          <a:prstGeom prst="line">
            <a:avLst/>
          </a:prstGeom>
          <a:ln>
            <a:solidFill>
              <a:srgbClr val="C9DC5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63B2C0-9E16-B053-4901-972CA013F211}"/>
              </a:ext>
            </a:extLst>
          </p:cNvPr>
          <p:cNvCxnSpPr>
            <a:cxnSpLocks/>
          </p:cNvCxnSpPr>
          <p:nvPr/>
        </p:nvCxnSpPr>
        <p:spPr>
          <a:xfrm>
            <a:off x="6384926" y="5001489"/>
            <a:ext cx="5211329" cy="0"/>
          </a:xfrm>
          <a:prstGeom prst="line">
            <a:avLst/>
          </a:prstGeom>
          <a:ln>
            <a:solidFill>
              <a:srgbClr val="C9DC5D"/>
            </a:solidFill>
          </a:ln>
        </p:spPr>
        <p:style>
          <a:lnRef idx="1">
            <a:schemeClr val="accent1"/>
          </a:lnRef>
          <a:fillRef idx="0">
            <a:schemeClr val="accent1"/>
          </a:fillRef>
          <a:effectRef idx="0">
            <a:schemeClr val="accent1"/>
          </a:effectRef>
          <a:fontRef idx="minor">
            <a:schemeClr val="tx1"/>
          </a:fontRef>
        </p:style>
      </p:cxnSp>
      <p:pic>
        <p:nvPicPr>
          <p:cNvPr id="14" name="Picture 13" descr="A large pile of white powder&#10;&#10;Description automatically generated">
            <a:extLst>
              <a:ext uri="{FF2B5EF4-FFF2-40B4-BE49-F238E27FC236}">
                <a16:creationId xmlns:a16="http://schemas.microsoft.com/office/drawing/2014/main" id="{8989EDE0-FB30-BCA2-3219-D206505B300F}"/>
              </a:ext>
            </a:extLst>
          </p:cNvPr>
          <p:cNvPicPr>
            <a:picLocks noChangeAspect="1"/>
          </p:cNvPicPr>
          <p:nvPr/>
        </p:nvPicPr>
        <p:blipFill rotWithShape="1">
          <a:blip r:embed="rId3"/>
          <a:srcRect l="23875" t="-326" r="20908" b="326"/>
          <a:stretch/>
        </p:blipFill>
        <p:spPr>
          <a:xfrm>
            <a:off x="1" y="-1"/>
            <a:ext cx="5682386" cy="6857985"/>
          </a:xfrm>
          <a:prstGeom prst="rect">
            <a:avLst/>
          </a:prstGeom>
        </p:spPr>
      </p:pic>
    </p:spTree>
    <p:extLst>
      <p:ext uri="{BB962C8B-B14F-4D97-AF65-F5344CB8AC3E}">
        <p14:creationId xmlns:p14="http://schemas.microsoft.com/office/powerpoint/2010/main" val="1471789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BA2CAA-F18A-7674-1810-396BD7C1D734}"/>
              </a:ext>
            </a:extLst>
          </p:cNvPr>
          <p:cNvSpPr txBox="1"/>
          <p:nvPr/>
        </p:nvSpPr>
        <p:spPr>
          <a:xfrm>
            <a:off x="1731961" y="234095"/>
            <a:ext cx="9163447" cy="984885"/>
          </a:xfrm>
          <a:prstGeom prst="rect">
            <a:avLst/>
          </a:prstGeom>
          <a:noFill/>
        </p:spPr>
        <p:txBody>
          <a:bodyPr wrap="square" anchor="ctr">
            <a:spAutoFit/>
          </a:bodyPr>
          <a:lstStyle/>
          <a:p>
            <a:pPr marL="0" marR="0">
              <a:spcBef>
                <a:spcPts val="0"/>
              </a:spcBef>
            </a:pPr>
            <a:r>
              <a:rPr lang="en-US" dirty="0">
                <a:solidFill>
                  <a:srgbClr val="63A70A"/>
                </a:solidFill>
                <a:effectLst/>
                <a:latin typeface="Roboto" panose="02000000000000000000" pitchFamily="2" charset="0"/>
                <a:ea typeface="Roboto" panose="02000000000000000000" pitchFamily="2" charset="0"/>
                <a:cs typeface="Roboto" panose="02000000000000000000" pitchFamily="2" charset="0"/>
              </a:rPr>
              <a:t>Trade Factors</a:t>
            </a:r>
          </a:p>
          <a:p>
            <a:pPr marL="0" marR="0">
              <a:spcBef>
                <a:spcPts val="0"/>
              </a:spcBef>
            </a:pPr>
            <a:r>
              <a:rPr lang="en-US" sz="4000" b="1" dirty="0">
                <a:solidFill>
                  <a:srgbClr val="00677F"/>
                </a:solidFill>
                <a:effectLst/>
                <a:latin typeface="Yrsa" panose="02020503060400000000" pitchFamily="18" charset="77"/>
                <a:ea typeface="MS Mincho" panose="02020609040205080304" pitchFamily="49" charset="-128"/>
                <a:cs typeface="Helvetica" pitchFamily="2" charset="0"/>
              </a:rPr>
              <a:t>A Historical Look at Fertilizer Prices</a:t>
            </a:r>
            <a:endParaRPr lang="en-US" sz="4000" dirty="0">
              <a:solidFill>
                <a:srgbClr val="00677F"/>
              </a:solidFill>
              <a:effectLst/>
              <a:latin typeface="Yrsa" panose="02020503060400000000" pitchFamily="18" charset="77"/>
              <a:ea typeface="MS Mincho" panose="02020609040205080304" pitchFamily="49" charset="-128"/>
              <a:cs typeface="Helvetica" pitchFamily="2" charset="0"/>
            </a:endParaRPr>
          </a:p>
        </p:txBody>
      </p:sp>
      <p:sp>
        <p:nvSpPr>
          <p:cNvPr id="12" name="Oval 11">
            <a:extLst>
              <a:ext uri="{FF2B5EF4-FFF2-40B4-BE49-F238E27FC236}">
                <a16:creationId xmlns:a16="http://schemas.microsoft.com/office/drawing/2014/main" id="{AA1D125F-A5B9-F685-44C6-333C5D09D8E6}"/>
              </a:ext>
            </a:extLst>
          </p:cNvPr>
          <p:cNvSpPr/>
          <p:nvPr/>
        </p:nvSpPr>
        <p:spPr>
          <a:xfrm>
            <a:off x="0" y="0"/>
            <a:ext cx="1731962" cy="1731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Statistics with solid fill">
            <a:extLst>
              <a:ext uri="{FF2B5EF4-FFF2-40B4-BE49-F238E27FC236}">
                <a16:creationId xmlns:a16="http://schemas.microsoft.com/office/drawing/2014/main" id="{22F65BE9-B1DC-90A0-CD80-30B4505B49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420" y="198539"/>
            <a:ext cx="1297121" cy="1297121"/>
          </a:xfrm>
          <a:prstGeom prst="rect">
            <a:avLst/>
          </a:prstGeom>
        </p:spPr>
      </p:pic>
      <p:pic>
        <p:nvPicPr>
          <p:cNvPr id="4" name="Picture 3">
            <a:extLst>
              <a:ext uri="{FF2B5EF4-FFF2-40B4-BE49-F238E27FC236}">
                <a16:creationId xmlns:a16="http://schemas.microsoft.com/office/drawing/2014/main" id="{663AA7C0-94B5-E62B-3C92-E454A2DF0287}"/>
              </a:ext>
            </a:extLst>
          </p:cNvPr>
          <p:cNvPicPr>
            <a:picLocks noChangeAspect="1"/>
          </p:cNvPicPr>
          <p:nvPr/>
        </p:nvPicPr>
        <p:blipFill>
          <a:blip r:embed="rId5"/>
          <a:stretch>
            <a:fillRect/>
          </a:stretch>
        </p:blipFill>
        <p:spPr>
          <a:xfrm>
            <a:off x="2013634" y="1314497"/>
            <a:ext cx="8164731" cy="530940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2763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77AF6-B40F-011A-6AF9-599E943FA880}"/>
              </a:ext>
            </a:extLst>
          </p:cNvPr>
          <p:cNvSpPr>
            <a:spLocks noGrp="1"/>
          </p:cNvSpPr>
          <p:nvPr>
            <p:ph type="body" sz="quarter" idx="11"/>
          </p:nvPr>
        </p:nvSpPr>
        <p:spPr/>
        <p:txBody>
          <a:bodyPr>
            <a:normAutofit/>
          </a:bodyPr>
          <a:lstStyle/>
          <a:p>
            <a:r>
              <a:rPr lang="en-US" dirty="0"/>
              <a:t>REMINDER</a:t>
            </a:r>
          </a:p>
        </p:txBody>
      </p:sp>
      <p:sp>
        <p:nvSpPr>
          <p:cNvPr id="3" name="Text Placeholder 2">
            <a:extLst>
              <a:ext uri="{FF2B5EF4-FFF2-40B4-BE49-F238E27FC236}">
                <a16:creationId xmlns:a16="http://schemas.microsoft.com/office/drawing/2014/main" id="{1AC91ABA-F6C2-2FEA-9582-4E7BE3976359}"/>
              </a:ext>
            </a:extLst>
          </p:cNvPr>
          <p:cNvSpPr>
            <a:spLocks noGrp="1"/>
          </p:cNvSpPr>
          <p:nvPr>
            <p:ph type="body" sz="quarter" idx="12"/>
          </p:nvPr>
        </p:nvSpPr>
        <p:spPr/>
        <p:txBody>
          <a:bodyPr/>
          <a:lstStyle/>
          <a:p>
            <a:pPr algn="ctr"/>
            <a:r>
              <a:rPr lang="en-US" i="1" dirty="0"/>
              <a:t>Create a calendar reminder according to the action items listed in your Workbook.</a:t>
            </a:r>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3"/>
          <a:stretch>
            <a:fillRect/>
          </a:stretch>
        </p:blipFill>
        <p:spPr>
          <a:xfrm>
            <a:off x="10396395" y="5352906"/>
            <a:ext cx="1505094" cy="1505094"/>
          </a:xfrm>
          <a:prstGeom prst="rect">
            <a:avLst/>
          </a:prstGeom>
        </p:spPr>
      </p:pic>
      <p:pic>
        <p:nvPicPr>
          <p:cNvPr id="6" name="Graphic 5" descr="Monthly calendar with solid fill">
            <a:extLst>
              <a:ext uri="{FF2B5EF4-FFF2-40B4-BE49-F238E27FC236}">
                <a16:creationId xmlns:a16="http://schemas.microsoft.com/office/drawing/2014/main" id="{CBC67ABC-FCC5-0EC5-CE30-40F71B6299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4248" y="358931"/>
            <a:ext cx="5783833" cy="5783833"/>
          </a:xfrm>
          <a:prstGeom prst="rect">
            <a:avLst/>
          </a:prstGeom>
        </p:spPr>
      </p:pic>
    </p:spTree>
    <p:extLst>
      <p:ext uri="{BB962C8B-B14F-4D97-AF65-F5344CB8AC3E}">
        <p14:creationId xmlns:p14="http://schemas.microsoft.com/office/powerpoint/2010/main" val="1706688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7047B3-1043-4FD1-F133-10D0AE39E962}"/>
              </a:ext>
            </a:extLst>
          </p:cNvPr>
          <p:cNvSpPr/>
          <p:nvPr/>
        </p:nvSpPr>
        <p:spPr>
          <a:xfrm>
            <a:off x="1317173" y="1615798"/>
            <a:ext cx="9557654" cy="3626404"/>
          </a:xfrm>
          <a:prstGeom prst="rect">
            <a:avLst/>
          </a:prstGeom>
          <a:solidFill>
            <a:srgbClr val="00A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5A55F6-33ED-0222-7D05-D51E37F2F10B}"/>
              </a:ext>
            </a:extLst>
          </p:cNvPr>
          <p:cNvSpPr>
            <a:spLocks noGrp="1"/>
          </p:cNvSpPr>
          <p:nvPr>
            <p:ph idx="4294967295"/>
          </p:nvPr>
        </p:nvSpPr>
        <p:spPr>
          <a:xfrm>
            <a:off x="1816100" y="1736725"/>
            <a:ext cx="8559800" cy="3138488"/>
          </a:xfrm>
        </p:spPr>
        <p:txBody>
          <a:bodyPr>
            <a:noAutofit/>
          </a:bodyPr>
          <a:lstStyle/>
          <a:p>
            <a:pPr marL="0" indent="0" algn="ctr">
              <a:lnSpc>
                <a:spcPct val="100000"/>
              </a:lnSpc>
              <a:buNone/>
            </a:pPr>
            <a:r>
              <a:rPr lang="en-US" sz="3600" dirty="0">
                <a:solidFill>
                  <a:schemeClr val="bg1"/>
                </a:solidFill>
              </a:rPr>
              <a:t>I have a personal example where I caught a fraud issue just because I reviewed the P&amp;L and asked questions when something didn't seem right. Just another reason why it is so important to have an understanding of a P&amp;L.”</a:t>
            </a:r>
          </a:p>
        </p:txBody>
      </p:sp>
      <p:pic>
        <p:nvPicPr>
          <p:cNvPr id="7" name="Graphic 6" descr="Open quotation mark with solid fill">
            <a:extLst>
              <a:ext uri="{FF2B5EF4-FFF2-40B4-BE49-F238E27FC236}">
                <a16:creationId xmlns:a16="http://schemas.microsoft.com/office/drawing/2014/main" id="{AE825C78-360E-E2F9-3123-7EF4005497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516918" y="4289218"/>
            <a:ext cx="2086316" cy="2086316"/>
          </a:xfrm>
          <a:prstGeom prst="rect">
            <a:avLst/>
          </a:prstGeom>
        </p:spPr>
      </p:pic>
      <p:pic>
        <p:nvPicPr>
          <p:cNvPr id="10" name="Graphic 9" descr="Open quotation mark with solid fill">
            <a:extLst>
              <a:ext uri="{FF2B5EF4-FFF2-40B4-BE49-F238E27FC236}">
                <a16:creationId xmlns:a16="http://schemas.microsoft.com/office/drawing/2014/main" id="{CA09D92B-7917-B69D-B157-8ECFDCA0E9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469" y="482465"/>
            <a:ext cx="2086316" cy="2086316"/>
          </a:xfrm>
          <a:prstGeom prst="rect">
            <a:avLst/>
          </a:prstGeom>
        </p:spPr>
      </p:pic>
    </p:spTree>
    <p:extLst>
      <p:ext uri="{BB962C8B-B14F-4D97-AF65-F5344CB8AC3E}">
        <p14:creationId xmlns:p14="http://schemas.microsoft.com/office/powerpoint/2010/main" val="728336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7047B3-1043-4FD1-F133-10D0AE39E962}"/>
              </a:ext>
            </a:extLst>
          </p:cNvPr>
          <p:cNvSpPr/>
          <p:nvPr/>
        </p:nvSpPr>
        <p:spPr>
          <a:xfrm>
            <a:off x="1317173" y="1615798"/>
            <a:ext cx="9557654" cy="3626404"/>
          </a:xfrm>
          <a:prstGeom prst="rect">
            <a:avLst/>
          </a:prstGeom>
          <a:solidFill>
            <a:srgbClr val="00A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5A55F6-33ED-0222-7D05-D51E37F2F10B}"/>
              </a:ext>
            </a:extLst>
          </p:cNvPr>
          <p:cNvSpPr>
            <a:spLocks noGrp="1"/>
          </p:cNvSpPr>
          <p:nvPr>
            <p:ph idx="4294967295"/>
          </p:nvPr>
        </p:nvSpPr>
        <p:spPr>
          <a:xfrm>
            <a:off x="2000276" y="1615798"/>
            <a:ext cx="8559800" cy="3138488"/>
          </a:xfrm>
        </p:spPr>
        <p:txBody>
          <a:bodyPr>
            <a:noAutofit/>
          </a:bodyPr>
          <a:lstStyle/>
          <a:p>
            <a:pPr marL="0" indent="0" algn="ctr">
              <a:lnSpc>
                <a:spcPct val="100000"/>
              </a:lnSpc>
              <a:buNone/>
            </a:pPr>
            <a:r>
              <a:rPr lang="en-US" sz="3200" dirty="0">
                <a:solidFill>
                  <a:schemeClr val="bg1"/>
                </a:solidFill>
              </a:rPr>
              <a:t>We had an employee at a location not check the mail for two weeks and had $2 million worth of prepay waiting. It cost roughly $4k to the company just because the employee didn't check the mail. Large companies could replicate this over and over and the numbers could be a huge expense.</a:t>
            </a:r>
          </a:p>
        </p:txBody>
      </p:sp>
      <p:pic>
        <p:nvPicPr>
          <p:cNvPr id="7" name="Graphic 6" descr="Open quotation mark with solid fill">
            <a:extLst>
              <a:ext uri="{FF2B5EF4-FFF2-40B4-BE49-F238E27FC236}">
                <a16:creationId xmlns:a16="http://schemas.microsoft.com/office/drawing/2014/main" id="{AE825C78-360E-E2F9-3123-7EF4005497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516918" y="4289218"/>
            <a:ext cx="2086316" cy="2086316"/>
          </a:xfrm>
          <a:prstGeom prst="rect">
            <a:avLst/>
          </a:prstGeom>
        </p:spPr>
      </p:pic>
      <p:pic>
        <p:nvPicPr>
          <p:cNvPr id="10" name="Graphic 9" descr="Open quotation mark with solid fill">
            <a:extLst>
              <a:ext uri="{FF2B5EF4-FFF2-40B4-BE49-F238E27FC236}">
                <a16:creationId xmlns:a16="http://schemas.microsoft.com/office/drawing/2014/main" id="{CA09D92B-7917-B69D-B157-8ECFDCA0E9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469" y="482465"/>
            <a:ext cx="2086316" cy="2086316"/>
          </a:xfrm>
          <a:prstGeom prst="rect">
            <a:avLst/>
          </a:prstGeom>
        </p:spPr>
      </p:pic>
    </p:spTree>
    <p:extLst>
      <p:ext uri="{BB962C8B-B14F-4D97-AF65-F5344CB8AC3E}">
        <p14:creationId xmlns:p14="http://schemas.microsoft.com/office/powerpoint/2010/main" val="1769871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4AC1D-8CD9-06C5-595F-723B631E284F}"/>
              </a:ext>
            </a:extLst>
          </p:cNvPr>
          <p:cNvSpPr>
            <a:spLocks noGrp="1"/>
          </p:cNvSpPr>
          <p:nvPr>
            <p:ph type="body" sz="quarter" idx="11"/>
          </p:nvPr>
        </p:nvSpPr>
        <p:spPr>
          <a:xfrm>
            <a:off x="480392" y="4173432"/>
            <a:ext cx="3374167" cy="1090612"/>
          </a:xfrm>
        </p:spPr>
        <p:txBody>
          <a:bodyPr/>
          <a:lstStyle/>
          <a:p>
            <a:r>
              <a:rPr lang="en-US" dirty="0"/>
              <a:t>Closing</a:t>
            </a:r>
          </a:p>
        </p:txBody>
      </p:sp>
      <p:sp>
        <p:nvSpPr>
          <p:cNvPr id="3" name="Text Placeholder 2">
            <a:extLst>
              <a:ext uri="{FF2B5EF4-FFF2-40B4-BE49-F238E27FC236}">
                <a16:creationId xmlns:a16="http://schemas.microsoft.com/office/drawing/2014/main" id="{4582EF89-A4AC-D72D-8746-8A60B7133913}"/>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sz="2800" dirty="0"/>
              <a:t>#</a:t>
            </a:r>
            <a:r>
              <a:rPr lang="en-US" sz="2800" dirty="0" err="1"/>
              <a:t>TFIFertilizers</a:t>
            </a:r>
            <a:r>
              <a:rPr lang="en-US" sz="2800" dirty="0"/>
              <a:t> – share your experience on social media! </a:t>
            </a:r>
          </a:p>
        </p:txBody>
      </p:sp>
      <p:pic>
        <p:nvPicPr>
          <p:cNvPr id="4" name="Picture 3">
            <a:extLst>
              <a:ext uri="{FF2B5EF4-FFF2-40B4-BE49-F238E27FC236}">
                <a16:creationId xmlns:a16="http://schemas.microsoft.com/office/drawing/2014/main" id="{62785597-B146-84BF-5717-5C76DDDB8272}"/>
              </a:ext>
            </a:extLst>
          </p:cNvPr>
          <p:cNvPicPr>
            <a:picLocks noChangeAspect="1"/>
          </p:cNvPicPr>
          <p:nvPr/>
        </p:nvPicPr>
        <p:blipFill>
          <a:blip r:embed="rId3"/>
          <a:stretch>
            <a:fillRect/>
          </a:stretch>
        </p:blipFill>
        <p:spPr>
          <a:xfrm>
            <a:off x="91440" y="5786846"/>
            <a:ext cx="1165859" cy="1165859"/>
          </a:xfrm>
          <a:prstGeom prst="rect">
            <a:avLst/>
          </a:prstGeom>
        </p:spPr>
      </p:pic>
      <p:pic>
        <p:nvPicPr>
          <p:cNvPr id="5" name="Picture 4">
            <a:extLst>
              <a:ext uri="{FF2B5EF4-FFF2-40B4-BE49-F238E27FC236}">
                <a16:creationId xmlns:a16="http://schemas.microsoft.com/office/drawing/2014/main" id="{0887D414-A2D0-F6B6-52D8-105437B0301D}"/>
              </a:ext>
            </a:extLst>
          </p:cNvPr>
          <p:cNvPicPr>
            <a:picLocks noChangeAspect="1"/>
          </p:cNvPicPr>
          <p:nvPr/>
        </p:nvPicPr>
        <p:blipFill>
          <a:blip r:embed="rId4"/>
          <a:stretch>
            <a:fillRect/>
          </a:stretch>
        </p:blipFill>
        <p:spPr>
          <a:xfrm>
            <a:off x="10905208" y="5903112"/>
            <a:ext cx="1391296" cy="927531"/>
          </a:xfrm>
          <a:prstGeom prst="rect">
            <a:avLst/>
          </a:prstGeom>
        </p:spPr>
      </p:pic>
    </p:spTree>
    <p:extLst>
      <p:ext uri="{BB962C8B-B14F-4D97-AF65-F5344CB8AC3E}">
        <p14:creationId xmlns:p14="http://schemas.microsoft.com/office/powerpoint/2010/main" val="2129411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6F6507B-490D-A3B6-F5FD-EC8AB98A7E3A}"/>
              </a:ext>
            </a:extLst>
          </p:cNvPr>
          <p:cNvSpPr>
            <a:spLocks noGrp="1"/>
          </p:cNvSpPr>
          <p:nvPr>
            <p:ph type="body" sz="quarter" idx="11"/>
          </p:nvPr>
        </p:nvSpPr>
        <p:spPr>
          <a:xfrm>
            <a:off x="613333" y="2781887"/>
            <a:ext cx="4021466" cy="1123122"/>
          </a:xfrm>
        </p:spPr>
        <p:txBody>
          <a:bodyPr vert="horz" lIns="91440" tIns="45720" rIns="91440" bIns="45720" rtlCol="0" anchor="t">
            <a:noAutofit/>
          </a:bodyPr>
          <a:lstStyle/>
          <a:p>
            <a:r>
              <a:rPr lang="en-US" dirty="0">
                <a:latin typeface="Yrsa"/>
              </a:rPr>
              <a:t>Preview: Day 3</a:t>
            </a:r>
          </a:p>
        </p:txBody>
      </p:sp>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4"/>
          <a:stretch>
            <a:fillRect/>
          </a:stretch>
        </p:blipFill>
        <p:spPr>
          <a:xfrm>
            <a:off x="10905208" y="5903112"/>
            <a:ext cx="1391296" cy="927531"/>
          </a:xfrm>
          <a:prstGeom prst="rect">
            <a:avLst/>
          </a:prstGeom>
        </p:spPr>
      </p:pic>
      <p:sp>
        <p:nvSpPr>
          <p:cNvPr id="16" name="Oval 15">
            <a:extLst>
              <a:ext uri="{FF2B5EF4-FFF2-40B4-BE49-F238E27FC236}">
                <a16:creationId xmlns:a16="http://schemas.microsoft.com/office/drawing/2014/main" id="{05594F26-D64B-2CEC-9489-93E437DC1C94}"/>
              </a:ext>
            </a:extLst>
          </p:cNvPr>
          <p:cNvSpPr/>
          <p:nvPr/>
        </p:nvSpPr>
        <p:spPr>
          <a:xfrm>
            <a:off x="1314744" y="3767395"/>
            <a:ext cx="1874921" cy="170447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lock with solid fill">
            <a:extLst>
              <a:ext uri="{FF2B5EF4-FFF2-40B4-BE49-F238E27FC236}">
                <a16:creationId xmlns:a16="http://schemas.microsoft.com/office/drawing/2014/main" id="{E2DCA41A-14C2-B1C5-E56D-609B34F636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9025" y="3905519"/>
            <a:ext cx="1408090" cy="1408090"/>
          </a:xfrm>
          <a:prstGeom prst="rect">
            <a:avLst/>
          </a:prstGeom>
        </p:spPr>
      </p:pic>
      <p:pic>
        <p:nvPicPr>
          <p:cNvPr id="2" name="Picture 1" descr="A screenshot of a schedule&#10;&#10;Description automatically generated">
            <a:extLst>
              <a:ext uri="{FF2B5EF4-FFF2-40B4-BE49-F238E27FC236}">
                <a16:creationId xmlns:a16="http://schemas.microsoft.com/office/drawing/2014/main" id="{8E88E74A-FCFB-AA89-8882-E9F9C07EA344}"/>
              </a:ext>
            </a:extLst>
          </p:cNvPr>
          <p:cNvPicPr>
            <a:picLocks noChangeAspect="1"/>
          </p:cNvPicPr>
          <p:nvPr/>
        </p:nvPicPr>
        <p:blipFill>
          <a:blip r:embed="rId7"/>
          <a:stretch>
            <a:fillRect/>
          </a:stretch>
        </p:blipFill>
        <p:spPr>
          <a:xfrm>
            <a:off x="5630885" y="1294327"/>
            <a:ext cx="5974455" cy="3861515"/>
          </a:xfrm>
          <a:prstGeom prst="rect">
            <a:avLst/>
          </a:prstGeom>
        </p:spPr>
      </p:pic>
    </p:spTree>
    <p:extLst>
      <p:ext uri="{BB962C8B-B14F-4D97-AF65-F5344CB8AC3E}">
        <p14:creationId xmlns:p14="http://schemas.microsoft.com/office/powerpoint/2010/main" val="6640609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500" y="2894796"/>
            <a:ext cx="4021466" cy="1123122"/>
          </a:xfrm>
        </p:spPr>
        <p:txBody>
          <a:bodyPr vert="horz" lIns="91440" tIns="45720" rIns="91440" bIns="45720" rtlCol="0" anchor="t">
            <a:noAutofit/>
          </a:bodyPr>
          <a:lstStyle/>
          <a:p>
            <a:r>
              <a:rPr lang="en-US" sz="4400" dirty="0">
                <a:latin typeface="Yrsa"/>
              </a:rPr>
              <a:t>Expectations</a:t>
            </a:r>
            <a:endParaRPr lang="en-US" dirty="0"/>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4"/>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5"/>
          <a:stretch>
            <a:fillRect/>
          </a:stretch>
        </p:blipFill>
        <p:spPr>
          <a:xfrm>
            <a:off x="10905208" y="5903112"/>
            <a:ext cx="1391296" cy="927531"/>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258595" y="1390456"/>
            <a:ext cx="4143045" cy="47755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rgbClr val="005326"/>
                </a:solidFill>
                <a:latin typeface="Roboto"/>
                <a:ea typeface="Roboto"/>
                <a:cs typeface="Roboto"/>
              </a:rPr>
              <a:t>Be respectful…</a:t>
            </a:r>
          </a:p>
          <a:p>
            <a:pPr marL="571500" indent="-571500">
              <a:buFont typeface="Arial" panose="020B0604020202020204" pitchFamily="34" charset="0"/>
              <a:buChar char="•"/>
            </a:pPr>
            <a:r>
              <a:rPr lang="en-US" sz="3200" dirty="0">
                <a:solidFill>
                  <a:srgbClr val="005326"/>
                </a:solidFill>
                <a:latin typeface="Roboto"/>
                <a:ea typeface="Roboto"/>
                <a:cs typeface="Roboto"/>
              </a:rPr>
              <a:t>Be humble…</a:t>
            </a:r>
          </a:p>
          <a:p>
            <a:pPr marL="571500" indent="-571500">
              <a:buFont typeface="Arial" panose="020B0604020202020204" pitchFamily="34" charset="0"/>
              <a:buChar char="•"/>
            </a:pPr>
            <a:r>
              <a:rPr lang="en-US" sz="3200" dirty="0">
                <a:solidFill>
                  <a:srgbClr val="005326"/>
                </a:solidFill>
                <a:latin typeface="Roboto"/>
                <a:ea typeface="Roboto"/>
                <a:cs typeface="Roboto"/>
              </a:rPr>
              <a:t>Be curious… </a:t>
            </a:r>
          </a:p>
          <a:p>
            <a:pPr marL="571500" indent="-571500">
              <a:buFont typeface="Arial" panose="020B0604020202020204" pitchFamily="34" charset="0"/>
              <a:buChar char="•"/>
            </a:pPr>
            <a:r>
              <a:rPr lang="en-US" sz="3200" dirty="0">
                <a:solidFill>
                  <a:srgbClr val="005326"/>
                </a:solidFill>
                <a:latin typeface="Roboto"/>
                <a:ea typeface="Roboto"/>
                <a:cs typeface="Roboto"/>
              </a:rPr>
              <a:t>Be engaged...</a:t>
            </a:r>
          </a:p>
          <a:p>
            <a:pPr marL="571500" indent="-571500">
              <a:buFont typeface="Arial" panose="020B0604020202020204" pitchFamily="34" charset="0"/>
              <a:buChar char="•"/>
            </a:pPr>
            <a:r>
              <a:rPr lang="en-US" sz="3200" dirty="0">
                <a:solidFill>
                  <a:srgbClr val="005326"/>
                </a:solidFill>
                <a:latin typeface="Roboto"/>
                <a:ea typeface="Roboto"/>
                <a:cs typeface="Roboto"/>
              </a:rPr>
              <a:t>Learn one thing!</a:t>
            </a:r>
          </a:p>
          <a:p>
            <a:pPr marL="571500" indent="-571500">
              <a:buFont typeface="Arial" panose="020B0604020202020204" pitchFamily="34" charset="0"/>
              <a:buChar char="•"/>
            </a:pPr>
            <a:r>
              <a:rPr lang="en-US" sz="3200" dirty="0">
                <a:solidFill>
                  <a:srgbClr val="005326"/>
                </a:solidFill>
                <a:latin typeface="Roboto"/>
                <a:ea typeface="Roboto"/>
                <a:cs typeface="Roboto"/>
              </a:rPr>
              <a:t>Leave with a plan of learning more!</a:t>
            </a:r>
          </a:p>
        </p:txBody>
      </p:sp>
      <p:sp>
        <p:nvSpPr>
          <p:cNvPr id="8" name="Oval 7">
            <a:extLst>
              <a:ext uri="{FF2B5EF4-FFF2-40B4-BE49-F238E27FC236}">
                <a16:creationId xmlns:a16="http://schemas.microsoft.com/office/drawing/2014/main" id="{2EC88E53-E140-E6DE-CFD8-D36797ECE9B7}"/>
              </a:ext>
            </a:extLst>
          </p:cNvPr>
          <p:cNvSpPr/>
          <p:nvPr/>
        </p:nvSpPr>
        <p:spPr>
          <a:xfrm>
            <a:off x="1389871" y="3949846"/>
            <a:ext cx="1874921" cy="170447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with solid fill">
            <a:extLst>
              <a:ext uri="{FF2B5EF4-FFF2-40B4-BE49-F238E27FC236}">
                <a16:creationId xmlns:a16="http://schemas.microsoft.com/office/drawing/2014/main" id="{B98EB242-A43B-682C-0F39-6B005DF954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2536" y="4111269"/>
            <a:ext cx="1425742" cy="1425742"/>
          </a:xfrm>
          <a:prstGeom prst="rect">
            <a:avLst/>
          </a:prstGeom>
        </p:spPr>
      </p:pic>
    </p:spTree>
    <p:extLst>
      <p:ext uri="{BB962C8B-B14F-4D97-AF65-F5344CB8AC3E}">
        <p14:creationId xmlns:p14="http://schemas.microsoft.com/office/powerpoint/2010/main" val="108081373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E046F3F-4230-A3E3-5E69-64B993E4D501}"/>
              </a:ext>
            </a:extLst>
          </p:cNvPr>
          <p:cNvSpPr>
            <a:spLocks noGrp="1"/>
          </p:cNvSpPr>
          <p:nvPr>
            <p:ph type="body" sz="quarter" idx="11"/>
          </p:nvPr>
        </p:nvSpPr>
        <p:spPr/>
        <p:txBody>
          <a:bodyPr>
            <a:noAutofit/>
          </a:bodyPr>
          <a:lstStyle/>
          <a:p>
            <a:br>
              <a:rPr lang="en-US" sz="5400" dirty="0"/>
            </a:br>
            <a:r>
              <a:rPr lang="en-US" sz="5400" dirty="0"/>
              <a:t> GUIDE TO ANTITRUST COMPLIANCE </a:t>
            </a:r>
          </a:p>
        </p:txBody>
      </p:sp>
      <p:sp>
        <p:nvSpPr>
          <p:cNvPr id="15" name="Text Placeholder 14">
            <a:extLst>
              <a:ext uri="{FF2B5EF4-FFF2-40B4-BE49-F238E27FC236}">
                <a16:creationId xmlns:a16="http://schemas.microsoft.com/office/drawing/2014/main" id="{8A97AF1B-CE86-AE21-3992-FC782BFF9D31}"/>
              </a:ext>
            </a:extLst>
          </p:cNvPr>
          <p:cNvSpPr>
            <a:spLocks noGrp="1"/>
          </p:cNvSpPr>
          <p:nvPr>
            <p:ph type="body" sz="quarter" idx="12"/>
          </p:nvPr>
        </p:nvSpPr>
        <p:spPr>
          <a:xfrm>
            <a:off x="6800849" y="3847605"/>
            <a:ext cx="4543426" cy="2082864"/>
          </a:xfrm>
        </p:spPr>
        <p:txBody>
          <a:bodyPr/>
          <a:lstStyle/>
          <a:p>
            <a:pPr algn="ctr"/>
            <a:r>
              <a:rPr lang="en-US" dirty="0"/>
              <a:t>Please reference Page 2 of your Workbook.</a:t>
            </a:r>
          </a:p>
        </p:txBody>
      </p:sp>
      <p:pic>
        <p:nvPicPr>
          <p:cNvPr id="16" name="Picture 15">
            <a:extLst>
              <a:ext uri="{FF2B5EF4-FFF2-40B4-BE49-F238E27FC236}">
                <a16:creationId xmlns:a16="http://schemas.microsoft.com/office/drawing/2014/main" id="{CEFF7151-0A73-B8AE-7639-13EC86B919D2}"/>
              </a:ext>
            </a:extLst>
          </p:cNvPr>
          <p:cNvPicPr>
            <a:picLocks noChangeAspect="1"/>
          </p:cNvPicPr>
          <p:nvPr/>
        </p:nvPicPr>
        <p:blipFill>
          <a:blip r:embed="rId2"/>
          <a:stretch>
            <a:fillRect/>
          </a:stretch>
        </p:blipFill>
        <p:spPr>
          <a:xfrm>
            <a:off x="942482" y="158449"/>
            <a:ext cx="4448670" cy="5570139"/>
          </a:xfrm>
          <a:prstGeom prst="rect">
            <a:avLst/>
          </a:prstGeom>
        </p:spPr>
      </p:pic>
    </p:spTree>
    <p:extLst>
      <p:ext uri="{BB962C8B-B14F-4D97-AF65-F5344CB8AC3E}">
        <p14:creationId xmlns:p14="http://schemas.microsoft.com/office/powerpoint/2010/main" val="184010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77AF6-B40F-011A-6AF9-599E943FA880}"/>
              </a:ext>
            </a:extLst>
          </p:cNvPr>
          <p:cNvSpPr>
            <a:spLocks noGrp="1"/>
          </p:cNvSpPr>
          <p:nvPr>
            <p:ph type="body" sz="quarter" idx="11"/>
          </p:nvPr>
        </p:nvSpPr>
        <p:spPr/>
        <p:txBody>
          <a:bodyPr>
            <a:normAutofit/>
          </a:bodyPr>
          <a:lstStyle/>
          <a:p>
            <a:r>
              <a:rPr lang="en-US" dirty="0"/>
              <a:t>QUIZ TIME!</a:t>
            </a:r>
          </a:p>
        </p:txBody>
      </p:sp>
      <p:sp>
        <p:nvSpPr>
          <p:cNvPr id="3" name="Text Placeholder 2">
            <a:extLst>
              <a:ext uri="{FF2B5EF4-FFF2-40B4-BE49-F238E27FC236}">
                <a16:creationId xmlns:a16="http://schemas.microsoft.com/office/drawing/2014/main" id="{1AC91ABA-F6C2-2FEA-9582-4E7BE3976359}"/>
              </a:ext>
            </a:extLst>
          </p:cNvPr>
          <p:cNvSpPr>
            <a:spLocks noGrp="1"/>
          </p:cNvSpPr>
          <p:nvPr>
            <p:ph type="body" sz="quarter" idx="12"/>
          </p:nvPr>
        </p:nvSpPr>
        <p:spPr/>
        <p:txBody>
          <a:bodyPr/>
          <a:lstStyle/>
          <a:p>
            <a:pPr algn="ctr"/>
            <a:r>
              <a:rPr lang="en-US" i="1" dirty="0"/>
              <a:t>Follow the QR code to a survey</a:t>
            </a:r>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4"/>
          <a:stretch>
            <a:fillRect/>
          </a:stretch>
        </p:blipFill>
        <p:spPr>
          <a:xfrm>
            <a:off x="10396395" y="5352906"/>
            <a:ext cx="1505094" cy="1505094"/>
          </a:xfrm>
          <a:prstGeom prst="rect">
            <a:avLst/>
          </a:prstGeom>
        </p:spPr>
      </p:pic>
      <p:sp>
        <p:nvSpPr>
          <p:cNvPr id="4" name="Oval 3">
            <a:extLst>
              <a:ext uri="{FF2B5EF4-FFF2-40B4-BE49-F238E27FC236}">
                <a16:creationId xmlns:a16="http://schemas.microsoft.com/office/drawing/2014/main" id="{2D1F1711-A440-DB97-9C98-41326C927E92}"/>
              </a:ext>
            </a:extLst>
          </p:cNvPr>
          <p:cNvSpPr/>
          <p:nvPr/>
        </p:nvSpPr>
        <p:spPr>
          <a:xfrm>
            <a:off x="712781" y="793077"/>
            <a:ext cx="4787499" cy="4776450"/>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a:extLst>
                  <a:ext uri="{FF2B5EF4-FFF2-40B4-BE49-F238E27FC236}">
                    <a16:creationId xmlns:a16="http://schemas.microsoft.com/office/drawing/2014/main" id="{36EEBE65-C82D-4EA5-D451-347D22D42C82}"/>
                  </a:ext>
                </a:extLst>
              </p:cNvPr>
              <p:cNvGraphicFramePr>
                <a:graphicFrameLocks noGrp="1"/>
              </p:cNvGraphicFramePr>
              <p:nvPr>
                <p:extLst>
                  <p:ext uri="{D42A27DB-BD31-4B8C-83A1-F6EECF244321}">
                    <p14:modId xmlns:p14="http://schemas.microsoft.com/office/powerpoint/2010/main" val="2838172396"/>
                  </p:ext>
                </p:extLst>
              </p:nvPr>
            </p:nvGraphicFramePr>
            <p:xfrm>
              <a:off x="1" y="793077"/>
              <a:ext cx="7001434" cy="4776449"/>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p:pic>
            <p:nvPicPr>
              <p:cNvPr id="5" name="Add-in 4">
                <a:extLst>
                  <a:ext uri="{FF2B5EF4-FFF2-40B4-BE49-F238E27FC236}">
                    <a16:creationId xmlns:a16="http://schemas.microsoft.com/office/drawing/2014/main" id="{36EEBE65-C82D-4EA5-D451-347D22D42C82}"/>
                  </a:ext>
                </a:extLst>
              </p:cNvPr>
              <p:cNvPicPr>
                <a:picLocks noGrp="1" noRot="1" noChangeAspect="1" noMove="1" noResize="1" noEditPoints="1" noAdjustHandles="1" noChangeArrowheads="1" noChangeShapeType="1"/>
              </p:cNvPicPr>
              <p:nvPr/>
            </p:nvPicPr>
            <p:blipFill>
              <a:blip r:embed="rId6"/>
              <a:stretch>
                <a:fillRect/>
              </a:stretch>
            </p:blipFill>
            <p:spPr>
              <a:xfrm>
                <a:off x="1" y="793077"/>
                <a:ext cx="7001434" cy="4776449"/>
              </a:xfrm>
              <a:prstGeom prst="rect">
                <a:avLst/>
              </a:prstGeom>
            </p:spPr>
          </p:pic>
        </mc:Fallback>
      </mc:AlternateContent>
    </p:spTree>
    <p:extLst>
      <p:ext uri="{BB962C8B-B14F-4D97-AF65-F5344CB8AC3E}">
        <p14:creationId xmlns:p14="http://schemas.microsoft.com/office/powerpoint/2010/main" val="191929233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77AF6-B40F-011A-6AF9-599E943FA880}"/>
              </a:ext>
            </a:extLst>
          </p:cNvPr>
          <p:cNvSpPr>
            <a:spLocks noGrp="1"/>
          </p:cNvSpPr>
          <p:nvPr>
            <p:ph type="body" sz="quarter" idx="11"/>
          </p:nvPr>
        </p:nvSpPr>
        <p:spPr/>
        <p:txBody>
          <a:bodyPr>
            <a:normAutofit/>
          </a:bodyPr>
          <a:lstStyle/>
          <a:p>
            <a:r>
              <a:rPr lang="en-US" dirty="0"/>
              <a:t>QUIZ TIME!</a:t>
            </a:r>
          </a:p>
        </p:txBody>
      </p:sp>
      <p:sp>
        <p:nvSpPr>
          <p:cNvPr id="3" name="Text Placeholder 2">
            <a:extLst>
              <a:ext uri="{FF2B5EF4-FFF2-40B4-BE49-F238E27FC236}">
                <a16:creationId xmlns:a16="http://schemas.microsoft.com/office/drawing/2014/main" id="{1AC91ABA-F6C2-2FEA-9582-4E7BE3976359}"/>
              </a:ext>
            </a:extLst>
          </p:cNvPr>
          <p:cNvSpPr>
            <a:spLocks noGrp="1"/>
          </p:cNvSpPr>
          <p:nvPr>
            <p:ph type="body" sz="quarter" idx="12"/>
          </p:nvPr>
        </p:nvSpPr>
        <p:spPr/>
        <p:txBody>
          <a:bodyPr/>
          <a:lstStyle/>
          <a:p>
            <a:pPr algn="ctr"/>
            <a:r>
              <a:rPr lang="en-US" i="1" dirty="0"/>
              <a:t>Follow the QR code to a survey</a:t>
            </a:r>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4"/>
          <a:stretch>
            <a:fillRect/>
          </a:stretch>
        </p:blipFill>
        <p:spPr>
          <a:xfrm>
            <a:off x="10396395" y="5352906"/>
            <a:ext cx="1505094" cy="1505094"/>
          </a:xfrm>
          <a:prstGeom prst="rect">
            <a:avLst/>
          </a:prstGeom>
        </p:spPr>
      </p:pic>
      <p:sp>
        <p:nvSpPr>
          <p:cNvPr id="4" name="Oval 3">
            <a:extLst>
              <a:ext uri="{FF2B5EF4-FFF2-40B4-BE49-F238E27FC236}">
                <a16:creationId xmlns:a16="http://schemas.microsoft.com/office/drawing/2014/main" id="{2D1F1711-A440-DB97-9C98-41326C927E92}"/>
              </a:ext>
            </a:extLst>
          </p:cNvPr>
          <p:cNvSpPr/>
          <p:nvPr/>
        </p:nvSpPr>
        <p:spPr>
          <a:xfrm>
            <a:off x="712781" y="793077"/>
            <a:ext cx="4787499" cy="4776450"/>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36EEBE65-C82D-4EA5-D451-347D22D42C82}"/>
                  </a:ext>
                </a:extLst>
              </p:cNvPr>
              <p:cNvGraphicFramePr>
                <a:graphicFrameLocks noGrp="1"/>
              </p:cNvGraphicFramePr>
              <p:nvPr/>
            </p:nvGraphicFramePr>
            <p:xfrm>
              <a:off x="1" y="793077"/>
              <a:ext cx="7001434" cy="4776449"/>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a:extLst>
                  <a:ext uri="{FF2B5EF4-FFF2-40B4-BE49-F238E27FC236}">
                    <a16:creationId xmlns:a16="http://schemas.microsoft.com/office/drawing/2014/main" id="{36EEBE65-C82D-4EA5-D451-347D22D42C82}"/>
                  </a:ext>
                </a:extLst>
              </p:cNvPr>
              <p:cNvPicPr>
                <a:picLocks noGrp="1" noRot="1" noChangeAspect="1" noMove="1" noResize="1" noEditPoints="1" noAdjustHandles="1" noChangeArrowheads="1" noChangeShapeType="1"/>
              </p:cNvPicPr>
              <p:nvPr/>
            </p:nvPicPr>
            <p:blipFill>
              <a:blip r:embed="rId6"/>
              <a:stretch>
                <a:fillRect/>
              </a:stretch>
            </p:blipFill>
            <p:spPr>
              <a:xfrm>
                <a:off x="1" y="793077"/>
                <a:ext cx="7001434" cy="4776449"/>
              </a:xfrm>
              <a:prstGeom prst="rect">
                <a:avLst/>
              </a:prstGeom>
            </p:spPr>
          </p:pic>
        </mc:Fallback>
      </mc:AlternateContent>
    </p:spTree>
    <p:extLst>
      <p:ext uri="{BB962C8B-B14F-4D97-AF65-F5344CB8AC3E}">
        <p14:creationId xmlns:p14="http://schemas.microsoft.com/office/powerpoint/2010/main" val="2887213675"/>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77AF6-B40F-011A-6AF9-599E943FA880}"/>
              </a:ext>
            </a:extLst>
          </p:cNvPr>
          <p:cNvSpPr>
            <a:spLocks noGrp="1"/>
          </p:cNvSpPr>
          <p:nvPr>
            <p:ph type="body" sz="quarter" idx="11"/>
          </p:nvPr>
        </p:nvSpPr>
        <p:spPr/>
        <p:txBody>
          <a:bodyPr>
            <a:normAutofit/>
          </a:bodyPr>
          <a:lstStyle/>
          <a:p>
            <a:r>
              <a:rPr lang="en-US" dirty="0"/>
              <a:t>QUIZ TIME!</a:t>
            </a:r>
          </a:p>
        </p:txBody>
      </p:sp>
      <p:sp>
        <p:nvSpPr>
          <p:cNvPr id="3" name="Text Placeholder 2">
            <a:extLst>
              <a:ext uri="{FF2B5EF4-FFF2-40B4-BE49-F238E27FC236}">
                <a16:creationId xmlns:a16="http://schemas.microsoft.com/office/drawing/2014/main" id="{1AC91ABA-F6C2-2FEA-9582-4E7BE3976359}"/>
              </a:ext>
            </a:extLst>
          </p:cNvPr>
          <p:cNvSpPr>
            <a:spLocks noGrp="1"/>
          </p:cNvSpPr>
          <p:nvPr>
            <p:ph type="body" sz="quarter" idx="12"/>
          </p:nvPr>
        </p:nvSpPr>
        <p:spPr/>
        <p:txBody>
          <a:bodyPr/>
          <a:lstStyle/>
          <a:p>
            <a:pPr algn="ctr"/>
            <a:r>
              <a:rPr lang="en-US" i="1" dirty="0"/>
              <a:t>Follow the QR code to a survey</a:t>
            </a:r>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4"/>
          <a:stretch>
            <a:fillRect/>
          </a:stretch>
        </p:blipFill>
        <p:spPr>
          <a:xfrm>
            <a:off x="10396395" y="5352906"/>
            <a:ext cx="1505094" cy="1505094"/>
          </a:xfrm>
          <a:prstGeom prst="rect">
            <a:avLst/>
          </a:prstGeom>
        </p:spPr>
      </p:pic>
      <p:sp>
        <p:nvSpPr>
          <p:cNvPr id="4" name="Oval 3">
            <a:extLst>
              <a:ext uri="{FF2B5EF4-FFF2-40B4-BE49-F238E27FC236}">
                <a16:creationId xmlns:a16="http://schemas.microsoft.com/office/drawing/2014/main" id="{2D1F1711-A440-DB97-9C98-41326C927E92}"/>
              </a:ext>
            </a:extLst>
          </p:cNvPr>
          <p:cNvSpPr/>
          <p:nvPr/>
        </p:nvSpPr>
        <p:spPr>
          <a:xfrm>
            <a:off x="712781" y="793077"/>
            <a:ext cx="4787499" cy="4776450"/>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36EEBE65-C82D-4EA5-D451-347D22D42C82}"/>
                  </a:ext>
                </a:extLst>
              </p:cNvPr>
              <p:cNvGraphicFramePr>
                <a:graphicFrameLocks noGrp="1"/>
              </p:cNvGraphicFramePr>
              <p:nvPr/>
            </p:nvGraphicFramePr>
            <p:xfrm>
              <a:off x="1" y="793077"/>
              <a:ext cx="7001434" cy="4776449"/>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a:extLst>
                  <a:ext uri="{FF2B5EF4-FFF2-40B4-BE49-F238E27FC236}">
                    <a16:creationId xmlns:a16="http://schemas.microsoft.com/office/drawing/2014/main" id="{36EEBE65-C82D-4EA5-D451-347D22D42C82}"/>
                  </a:ext>
                </a:extLst>
              </p:cNvPr>
              <p:cNvPicPr>
                <a:picLocks noGrp="1" noRot="1" noChangeAspect="1" noMove="1" noResize="1" noEditPoints="1" noAdjustHandles="1" noChangeArrowheads="1" noChangeShapeType="1"/>
              </p:cNvPicPr>
              <p:nvPr/>
            </p:nvPicPr>
            <p:blipFill>
              <a:blip r:embed="rId6"/>
              <a:stretch>
                <a:fillRect/>
              </a:stretch>
            </p:blipFill>
            <p:spPr>
              <a:xfrm>
                <a:off x="1" y="793077"/>
                <a:ext cx="7001434" cy="4776449"/>
              </a:xfrm>
              <a:prstGeom prst="rect">
                <a:avLst/>
              </a:prstGeom>
            </p:spPr>
          </p:pic>
        </mc:Fallback>
      </mc:AlternateContent>
    </p:spTree>
    <p:extLst>
      <p:ext uri="{BB962C8B-B14F-4D97-AF65-F5344CB8AC3E}">
        <p14:creationId xmlns:p14="http://schemas.microsoft.com/office/powerpoint/2010/main" val="2490403693"/>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77AF6-B40F-011A-6AF9-599E943FA880}"/>
              </a:ext>
            </a:extLst>
          </p:cNvPr>
          <p:cNvSpPr>
            <a:spLocks noGrp="1"/>
          </p:cNvSpPr>
          <p:nvPr>
            <p:ph type="body" sz="quarter" idx="11"/>
          </p:nvPr>
        </p:nvSpPr>
        <p:spPr/>
        <p:txBody>
          <a:bodyPr>
            <a:normAutofit/>
          </a:bodyPr>
          <a:lstStyle/>
          <a:p>
            <a:r>
              <a:rPr lang="en-US" dirty="0"/>
              <a:t>QUIZ TIME!</a:t>
            </a:r>
          </a:p>
        </p:txBody>
      </p:sp>
      <p:sp>
        <p:nvSpPr>
          <p:cNvPr id="3" name="Text Placeholder 2">
            <a:extLst>
              <a:ext uri="{FF2B5EF4-FFF2-40B4-BE49-F238E27FC236}">
                <a16:creationId xmlns:a16="http://schemas.microsoft.com/office/drawing/2014/main" id="{1AC91ABA-F6C2-2FEA-9582-4E7BE3976359}"/>
              </a:ext>
            </a:extLst>
          </p:cNvPr>
          <p:cNvSpPr>
            <a:spLocks noGrp="1"/>
          </p:cNvSpPr>
          <p:nvPr>
            <p:ph type="body" sz="quarter" idx="12"/>
          </p:nvPr>
        </p:nvSpPr>
        <p:spPr/>
        <p:txBody>
          <a:bodyPr/>
          <a:lstStyle/>
          <a:p>
            <a:pPr algn="ctr"/>
            <a:r>
              <a:rPr lang="en-US" i="1" dirty="0"/>
              <a:t>Follow the QR code to a survey</a:t>
            </a:r>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4"/>
          <a:stretch>
            <a:fillRect/>
          </a:stretch>
        </p:blipFill>
        <p:spPr>
          <a:xfrm>
            <a:off x="10396395" y="5352906"/>
            <a:ext cx="1505094" cy="1505094"/>
          </a:xfrm>
          <a:prstGeom prst="rect">
            <a:avLst/>
          </a:prstGeom>
        </p:spPr>
      </p:pic>
      <p:sp>
        <p:nvSpPr>
          <p:cNvPr id="4" name="Oval 3">
            <a:extLst>
              <a:ext uri="{FF2B5EF4-FFF2-40B4-BE49-F238E27FC236}">
                <a16:creationId xmlns:a16="http://schemas.microsoft.com/office/drawing/2014/main" id="{2D1F1711-A440-DB97-9C98-41326C927E92}"/>
              </a:ext>
            </a:extLst>
          </p:cNvPr>
          <p:cNvSpPr/>
          <p:nvPr/>
        </p:nvSpPr>
        <p:spPr>
          <a:xfrm>
            <a:off x="712781" y="793077"/>
            <a:ext cx="4787499" cy="4776450"/>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36EEBE65-C82D-4EA5-D451-347D22D42C82}"/>
                  </a:ext>
                </a:extLst>
              </p:cNvPr>
              <p:cNvGraphicFramePr>
                <a:graphicFrameLocks noGrp="1"/>
              </p:cNvGraphicFramePr>
              <p:nvPr/>
            </p:nvGraphicFramePr>
            <p:xfrm>
              <a:off x="1" y="793077"/>
              <a:ext cx="7001434" cy="4776449"/>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a:extLst>
                  <a:ext uri="{FF2B5EF4-FFF2-40B4-BE49-F238E27FC236}">
                    <a16:creationId xmlns:a16="http://schemas.microsoft.com/office/drawing/2014/main" id="{36EEBE65-C82D-4EA5-D451-347D22D42C82}"/>
                  </a:ext>
                </a:extLst>
              </p:cNvPr>
              <p:cNvPicPr>
                <a:picLocks noGrp="1" noRot="1" noChangeAspect="1" noMove="1" noResize="1" noEditPoints="1" noAdjustHandles="1" noChangeArrowheads="1" noChangeShapeType="1"/>
              </p:cNvPicPr>
              <p:nvPr/>
            </p:nvPicPr>
            <p:blipFill>
              <a:blip r:embed="rId6"/>
              <a:stretch>
                <a:fillRect/>
              </a:stretch>
            </p:blipFill>
            <p:spPr>
              <a:xfrm>
                <a:off x="1" y="793077"/>
                <a:ext cx="7001434" cy="4776449"/>
              </a:xfrm>
              <a:prstGeom prst="rect">
                <a:avLst/>
              </a:prstGeom>
            </p:spPr>
          </p:pic>
        </mc:Fallback>
      </mc:AlternateContent>
    </p:spTree>
    <p:extLst>
      <p:ext uri="{BB962C8B-B14F-4D97-AF65-F5344CB8AC3E}">
        <p14:creationId xmlns:p14="http://schemas.microsoft.com/office/powerpoint/2010/main" val="14310913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77AF6-B40F-011A-6AF9-599E943FA880}"/>
              </a:ext>
            </a:extLst>
          </p:cNvPr>
          <p:cNvSpPr>
            <a:spLocks noGrp="1"/>
          </p:cNvSpPr>
          <p:nvPr>
            <p:ph type="body" sz="quarter" idx="11"/>
          </p:nvPr>
        </p:nvSpPr>
        <p:spPr/>
        <p:txBody>
          <a:bodyPr>
            <a:normAutofit/>
          </a:bodyPr>
          <a:lstStyle/>
          <a:p>
            <a:r>
              <a:rPr lang="en-US" dirty="0"/>
              <a:t>QUIZ TIME!</a:t>
            </a:r>
          </a:p>
        </p:txBody>
      </p:sp>
      <p:sp>
        <p:nvSpPr>
          <p:cNvPr id="3" name="Text Placeholder 2">
            <a:extLst>
              <a:ext uri="{FF2B5EF4-FFF2-40B4-BE49-F238E27FC236}">
                <a16:creationId xmlns:a16="http://schemas.microsoft.com/office/drawing/2014/main" id="{1AC91ABA-F6C2-2FEA-9582-4E7BE3976359}"/>
              </a:ext>
            </a:extLst>
          </p:cNvPr>
          <p:cNvSpPr>
            <a:spLocks noGrp="1"/>
          </p:cNvSpPr>
          <p:nvPr>
            <p:ph type="body" sz="quarter" idx="12"/>
          </p:nvPr>
        </p:nvSpPr>
        <p:spPr/>
        <p:txBody>
          <a:bodyPr/>
          <a:lstStyle/>
          <a:p>
            <a:pPr algn="ctr"/>
            <a:r>
              <a:rPr lang="en-US" i="1" dirty="0"/>
              <a:t>Follow the QR code to a survey</a:t>
            </a:r>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4"/>
          <a:stretch>
            <a:fillRect/>
          </a:stretch>
        </p:blipFill>
        <p:spPr>
          <a:xfrm>
            <a:off x="10396395" y="5352906"/>
            <a:ext cx="1505094" cy="1505094"/>
          </a:xfrm>
          <a:prstGeom prst="rect">
            <a:avLst/>
          </a:prstGeom>
        </p:spPr>
      </p:pic>
      <p:sp>
        <p:nvSpPr>
          <p:cNvPr id="4" name="Oval 3">
            <a:extLst>
              <a:ext uri="{FF2B5EF4-FFF2-40B4-BE49-F238E27FC236}">
                <a16:creationId xmlns:a16="http://schemas.microsoft.com/office/drawing/2014/main" id="{2D1F1711-A440-DB97-9C98-41326C927E92}"/>
              </a:ext>
            </a:extLst>
          </p:cNvPr>
          <p:cNvSpPr/>
          <p:nvPr/>
        </p:nvSpPr>
        <p:spPr>
          <a:xfrm>
            <a:off x="712781" y="793077"/>
            <a:ext cx="4787499" cy="4776450"/>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36EEBE65-C82D-4EA5-D451-347D22D42C82}"/>
                  </a:ext>
                </a:extLst>
              </p:cNvPr>
              <p:cNvGraphicFramePr>
                <a:graphicFrameLocks noGrp="1"/>
              </p:cNvGraphicFramePr>
              <p:nvPr/>
            </p:nvGraphicFramePr>
            <p:xfrm>
              <a:off x="1" y="793077"/>
              <a:ext cx="7001434" cy="4776449"/>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a:extLst>
                  <a:ext uri="{FF2B5EF4-FFF2-40B4-BE49-F238E27FC236}">
                    <a16:creationId xmlns:a16="http://schemas.microsoft.com/office/drawing/2014/main" id="{36EEBE65-C82D-4EA5-D451-347D22D42C82}"/>
                  </a:ext>
                </a:extLst>
              </p:cNvPr>
              <p:cNvPicPr>
                <a:picLocks noGrp="1" noRot="1" noChangeAspect="1" noMove="1" noResize="1" noEditPoints="1" noAdjustHandles="1" noChangeArrowheads="1" noChangeShapeType="1"/>
              </p:cNvPicPr>
              <p:nvPr/>
            </p:nvPicPr>
            <p:blipFill>
              <a:blip r:embed="rId6"/>
              <a:stretch>
                <a:fillRect/>
              </a:stretch>
            </p:blipFill>
            <p:spPr>
              <a:xfrm>
                <a:off x="1" y="793077"/>
                <a:ext cx="7001434" cy="4776449"/>
              </a:xfrm>
              <a:prstGeom prst="rect">
                <a:avLst/>
              </a:prstGeom>
            </p:spPr>
          </p:pic>
        </mc:Fallback>
      </mc:AlternateContent>
    </p:spTree>
    <p:extLst>
      <p:ext uri="{BB962C8B-B14F-4D97-AF65-F5344CB8AC3E}">
        <p14:creationId xmlns:p14="http://schemas.microsoft.com/office/powerpoint/2010/main" val="397992282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499" y="2305878"/>
            <a:ext cx="4196773" cy="1123122"/>
          </a:xfrm>
        </p:spPr>
        <p:txBody>
          <a:bodyPr/>
          <a:lstStyle/>
          <a:p>
            <a:r>
              <a:rPr lang="en-US" sz="4400" dirty="0"/>
              <a:t>Common Financial Metrics</a:t>
            </a:r>
          </a:p>
          <a:p>
            <a:r>
              <a:rPr lang="en-US" sz="2800" b="0" dirty="0"/>
              <a:t>For your assigned item, answer these questions…</a:t>
            </a:r>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3"/>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4"/>
          <a:stretch>
            <a:fillRect/>
          </a:stretch>
        </p:blipFill>
        <p:spPr>
          <a:xfrm>
            <a:off x="10905208" y="5903112"/>
            <a:ext cx="1391296" cy="927531"/>
          </a:xfrm>
          <a:prstGeom prst="rect">
            <a:avLst/>
          </a:prstGeom>
        </p:spPr>
      </p:pic>
      <p:pic>
        <p:nvPicPr>
          <p:cNvPr id="10" name="Picture 9" descr="A white paper with a blue top&#10;&#10;Description automatically generated">
            <a:extLst>
              <a:ext uri="{FF2B5EF4-FFF2-40B4-BE49-F238E27FC236}">
                <a16:creationId xmlns:a16="http://schemas.microsoft.com/office/drawing/2014/main" id="{0722D24A-CCEA-EC76-2EBE-9899632BBA4E}"/>
              </a:ext>
            </a:extLst>
          </p:cNvPr>
          <p:cNvPicPr>
            <a:picLocks noChangeAspect="1"/>
          </p:cNvPicPr>
          <p:nvPr/>
        </p:nvPicPr>
        <p:blipFill>
          <a:blip r:embed="rId5"/>
          <a:stretch>
            <a:fillRect/>
          </a:stretch>
        </p:blipFill>
        <p:spPr>
          <a:xfrm>
            <a:off x="4899816" y="27357"/>
            <a:ext cx="6858000" cy="6858000"/>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412832" y="1710355"/>
            <a:ext cx="3741821" cy="34920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What is it? </a:t>
            </a:r>
          </a:p>
          <a:p>
            <a:pPr marL="457200" indent="-4572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Why is it used? </a:t>
            </a:r>
          </a:p>
          <a:p>
            <a:pPr marL="457200" indent="-4572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What is it a good tool for? </a:t>
            </a:r>
          </a:p>
          <a:p>
            <a:pPr marL="457200" indent="-4572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What is it not good for or what are its limitations? </a:t>
            </a:r>
          </a:p>
          <a:p>
            <a:pPr marL="457200" indent="-457200">
              <a:buFont typeface="Arial" panose="020B0604020202020204" pitchFamily="34" charset="0"/>
              <a:buChar char="•"/>
            </a:pPr>
            <a:endParaRPr lang="en-US" sz="3200" dirty="0">
              <a:solidFill>
                <a:srgbClr val="00532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383003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79z5h6troi2ws2xnzhhhz1yb3j2h7z"/>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2.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3.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4.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16.png"/></Relationships>
</file>

<file path=ppt/webextensions/webextension1.xml><?xml version="1.0" encoding="utf-8"?>
<we:webextension xmlns:we="http://schemas.microsoft.com/office/webextensions/webextension/2010/11" id="{E7D9F832-389D-4ECA-A677-730A8641CDA1}">
  <we:reference id="wa104379261" version="4.3.0.0" store="en-US" storeType="OMEX"/>
  <we:alternateReferences>
    <we:reference id="WA104379261" version="4.3.0.0" store="" storeType="OMEX"/>
  </we:alternateReferences>
  <we:properties>
    <we:property name="MENTIMETER_FONT_SIZE_MODIFIER_KEY" value="&quot;0&quot;"/>
    <we:property name="MENTIMETER_HIDE_TITLE_KEY" value="&quot;false&quot;"/>
    <we:property name="MENTIMETER_HIDE_VOTE_INDICATOR_KEY" value="&quot;false&quot;"/>
    <we:property name="MENTIMETER_INSTRUCTIONS_KEY" value="&quot;false&quot;"/>
    <we:property name="MENTIMETER_PPT_THEME_DISABLED" value="&quot;false&quot;"/>
    <we:property name="MENTIMETER_QUESTION_ID_KEY" value="&quot;phzpyeq9coe5&quot;"/>
    <we:property name="MENTIMETER_SHOW_JOIN_INSTRUCTIONS" value="&quot;tru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E7D9F832-389D-4ECA-A677-730A8641CDA1}">
  <we:reference id="wa104379261" version="4.3.0.0" store="en-US" storeType="OMEX"/>
  <we:alternateReferences>
    <we:reference id="WA104379261" version="4.3.0.0" store="" storeType="OMEX"/>
  </we:alternateReferences>
  <we:properties>
    <we:property name="MENTIMETER_FONT_SIZE_MODIFIER_KEY" value="&quot;0&quot;"/>
    <we:property name="MENTIMETER_HIDE_TITLE_KEY" value="&quot;false&quot;"/>
    <we:property name="MENTIMETER_HIDE_VOTE_INDICATOR_KEY" value="&quot;false&quot;"/>
    <we:property name="MENTIMETER_INSTRUCTIONS_KEY" value="&quot;false&quot;"/>
    <we:property name="MENTIMETER_PPT_THEME_DISABLED" value="&quot;false&quot;"/>
    <we:property name="MENTIMETER_QUESTION_ID_KEY" value="&quot;pnzzjtkcepi7&quot;"/>
    <we:property name="MENTIMETER_SHOW_JOIN_INSTRUCTIONS" value="&quot;true&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E7D9F832-389D-4ECA-A677-730A8641CDA1}">
  <we:reference id="wa104379261" version="4.3.0.0" store="en-US" storeType="OMEX"/>
  <we:alternateReferences>
    <we:reference id="WA104379261" version="4.3.0.0" store="" storeType="OMEX"/>
  </we:alternateReferences>
  <we:properties>
    <we:property name="MENTIMETER_FONT_SIZE_MODIFIER_KEY" value="&quot;0&quot;"/>
    <we:property name="MENTIMETER_HIDE_TITLE_KEY" value="&quot;false&quot;"/>
    <we:property name="MENTIMETER_HIDE_VOTE_INDICATOR_KEY" value="&quot;false&quot;"/>
    <we:property name="MENTIMETER_INSTRUCTIONS_KEY" value="&quot;false&quot;"/>
    <we:property name="MENTIMETER_PPT_THEME_DISABLED" value="&quot;false&quot;"/>
    <we:property name="MENTIMETER_QUESTION_ID_KEY" value="&quot;koy9r6umq9v6&quot;"/>
    <we:property name="MENTIMETER_SHOW_JOIN_INSTRUCTIONS" value="&quot;true&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E7D9F832-389D-4ECA-A677-730A8641CDA1}">
  <we:reference id="wa104379261" version="4.3.0.0" store="en-US" storeType="OMEX"/>
  <we:alternateReferences>
    <we:reference id="WA104379261" version="4.3.0.0" store="" storeType="OMEX"/>
  </we:alternateReferences>
  <we:properties>
    <we:property name="MENTIMETER_FONT_SIZE_MODIFIER_KEY" value="&quot;0&quot;"/>
    <we:property name="MENTIMETER_HIDE_TITLE_KEY" value="&quot;false&quot;"/>
    <we:property name="MENTIMETER_HIDE_VOTE_INDICATOR_KEY" value="&quot;false&quot;"/>
    <we:property name="MENTIMETER_INSTRUCTIONS_KEY" value="&quot;false&quot;"/>
    <we:property name="MENTIMETER_PPT_THEME_DISABLED" value="&quot;false&quot;"/>
    <we:property name="MENTIMETER_QUESTION_ID_KEY" value="&quot;8b24qtqxyii6&quot;"/>
    <we:property name="MENTIMETER_SHOW_JOIN_INSTRUCTIONS" value="&quot;true&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E7D9F832-389D-4ECA-A677-730A8641CDA1}">
  <we:reference id="wa104379261" version="4.3.0.0" store="en-US" storeType="OMEX"/>
  <we:alternateReferences>
    <we:reference id="WA104379261" version="4.3.0.0" store="" storeType="OMEX"/>
  </we:alternateReferences>
  <we:properties>
    <we:property name="MENTIMETER_FONT_SIZE_MODIFIER_KEY" value="&quot;0&quot;"/>
    <we:property name="MENTIMETER_HIDE_TITLE_KEY" value="&quot;false&quot;"/>
    <we:property name="MENTIMETER_HIDE_VOTE_INDICATOR_KEY" value="&quot;false&quot;"/>
    <we:property name="MENTIMETER_INSTRUCTIONS_KEY" value="&quot;false&quot;"/>
    <we:property name="MENTIMETER_PPT_THEME_DISABLED" value="&quot;false&quot;"/>
    <we:property name="MENTIMETER_QUESTION_ID_KEY" value="&quot;phzpyeq9coe5&quot;"/>
    <we:property name="MENTIMETER_SHOW_JOIN_INSTRUCTIONS" value="&quot;tru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AE3A6278726F4FB6E03FFCD954CD3F" ma:contentTypeVersion="20" ma:contentTypeDescription="Create a new document." ma:contentTypeScope="" ma:versionID="522acf4542fee1d7212ac493af49b543">
  <xsd:schema xmlns:xsd="http://www.w3.org/2001/XMLSchema" xmlns:xs="http://www.w3.org/2001/XMLSchema" xmlns:p="http://schemas.microsoft.com/office/2006/metadata/properties" xmlns:ns1="http://schemas.microsoft.com/sharepoint/v3" xmlns:ns2="30451555-c52e-41e7-951f-95941041765f" xmlns:ns3="a58d044e-081a-4ad3-aa65-47d79dd05137" targetNamespace="http://schemas.microsoft.com/office/2006/metadata/properties" ma:root="true" ma:fieldsID="efa28df5dcab59b6a59c250e3e86c043" ns1:_="" ns2:_="" ns3:_="">
    <xsd:import namespace="http://schemas.microsoft.com/sharepoint/v3"/>
    <xsd:import namespace="30451555-c52e-41e7-951f-95941041765f"/>
    <xsd:import namespace="a58d044e-081a-4ad3-aa65-47d79dd051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51555-c52e-41e7-951f-959410417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e4c06d-933f-4a7b-80f6-d9cbe1d2fa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d044e-081a-4ad3-aa65-47d79dd0513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be9cd1b-3047-4d12-b9dd-2bb3b3558e67}" ma:internalName="TaxCatchAll" ma:showField="CatchAllData" ma:web="a58d044e-081a-4ad3-aa65-47d79dd05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0451555-c52e-41e7-951f-95941041765f">
      <Terms xmlns="http://schemas.microsoft.com/office/infopath/2007/PartnerControls"/>
    </lcf76f155ced4ddcb4097134ff3c332f>
    <TaxCatchAll xmlns="a58d044e-081a-4ad3-aa65-47d79dd05137"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5E4E098-90B5-4EF5-80FF-F0D7DB62516C}">
  <ds:schemaRefs>
    <ds:schemaRef ds:uri="http://schemas.microsoft.com/sharepoint/v3/contenttype/forms"/>
  </ds:schemaRefs>
</ds:datastoreItem>
</file>

<file path=customXml/itemProps2.xml><?xml version="1.0" encoding="utf-8"?>
<ds:datastoreItem xmlns:ds="http://schemas.openxmlformats.org/officeDocument/2006/customXml" ds:itemID="{EE58CE13-FDF8-4E7B-B2CA-F1AC44EB1601}"/>
</file>

<file path=customXml/itemProps3.xml><?xml version="1.0" encoding="utf-8"?>
<ds:datastoreItem xmlns:ds="http://schemas.openxmlformats.org/officeDocument/2006/customXml" ds:itemID="{DECF1EAE-8994-48AE-8952-C6D632424D43}">
  <ds:schemaRefs>
    <ds:schemaRef ds:uri="http://schemas.microsoft.com/office/2006/metadata/properties"/>
    <ds:schemaRef ds:uri="http://schemas.microsoft.com/office/infopath/2007/PartnerControls"/>
    <ds:schemaRef ds:uri="http://schemas.microsoft.com/sharepoint/v3"/>
    <ds:schemaRef ds:uri="30451555-c52e-41e7-951f-95941041765f"/>
    <ds:schemaRef ds:uri="a58d044e-081a-4ad3-aa65-47d79dd05137"/>
  </ds:schemaRefs>
</ds:datastoreItem>
</file>

<file path=docProps/app.xml><?xml version="1.0" encoding="utf-8"?>
<Properties xmlns="http://schemas.openxmlformats.org/officeDocument/2006/extended-properties" xmlns:vt="http://schemas.openxmlformats.org/officeDocument/2006/docPropsVTypes">
  <TotalTime>153</TotalTime>
  <Words>354</Words>
  <Application>Microsoft Office PowerPoint</Application>
  <PresentationFormat>Widescreen</PresentationFormat>
  <Paragraphs>77</Paragraphs>
  <Slides>19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Roboto</vt:lpstr>
      <vt:lpstr>Yrsa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Fertilizer Supply Chain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Loughridge</dc:creator>
  <cp:lastModifiedBy>Harriet Wegmeyer</cp:lastModifiedBy>
  <cp:revision>3</cp:revision>
  <dcterms:created xsi:type="dcterms:W3CDTF">2023-12-15T23:38:20Z</dcterms:created>
  <dcterms:modified xsi:type="dcterms:W3CDTF">2024-01-17T05:15:18Z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0x0101001EAE3A6278726F4FB6E03FFCD954CD3F</vt:lpwstr>
  </property>
</Properties>
</file>