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1_F8E09937.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77_358EB9A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9"/>
  </p:notesMasterIdLst>
  <p:sldIdLst>
    <p:sldId id="364" r:id="rId4"/>
    <p:sldId id="433" r:id="rId5"/>
    <p:sldId id="366" r:id="rId6"/>
    <p:sldId id="367" r:id="rId7"/>
    <p:sldId id="368" r:id="rId8"/>
    <p:sldId id="369" r:id="rId9"/>
    <p:sldId id="370" r:id="rId10"/>
    <p:sldId id="371" r:id="rId11"/>
    <p:sldId id="372" r:id="rId12"/>
    <p:sldId id="373" r:id="rId13"/>
    <p:sldId id="374" r:id="rId14"/>
    <p:sldId id="375" r:id="rId15"/>
    <p:sldId id="318" r:id="rId16"/>
    <p:sldId id="313" r:id="rId17"/>
    <p:sldId id="3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FDD76-4BA8-A326-006A-1C6F2E67431F}" name="Amanda Fuller" initials="AF" userId="S::afuller@vivayic.com::f8653e58-844e-4398-9f7e-53b2c915258a" providerId="AD"/>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654"/>
  </p:normalViewPr>
  <p:slideViewPr>
    <p:cSldViewPr snapToGrid="0">
      <p:cViewPr varScale="1">
        <p:scale>
          <a:sx n="96" d="100"/>
          <a:sy n="96" d="100"/>
        </p:scale>
        <p:origin x="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omments/modernComment_177_358EB9A9.xml><?xml version="1.0" encoding="utf-8"?>
<p188:cmLst xmlns:a="http://schemas.openxmlformats.org/drawingml/2006/main" xmlns:r="http://schemas.openxmlformats.org/officeDocument/2006/relationships" xmlns:p188="http://schemas.microsoft.com/office/powerpoint/2018/8/main">
  <p188:cm id="{E7AFFCBE-B2F6-7346-BC64-E88860101BFD}" authorId="{60EFDD76-4BA8-A326-006A-1C6F2E67431F}" created="2023-11-07T20:49:08.800">
    <ac:deMkLst xmlns:ac="http://schemas.microsoft.com/office/drawing/2013/main/command">
      <pc:docMk xmlns:pc="http://schemas.microsoft.com/office/powerpoint/2013/main/command"/>
      <pc:sldMk xmlns:pc="http://schemas.microsoft.com/office/powerpoint/2013/main/command" cId="898546089" sldId="375"/>
      <ac:spMk id="10" creationId="{D258D230-CE18-936A-9069-691C481F0EC7}"/>
    </ac:deMkLst>
    <p188:txBody>
      <a:bodyPr/>
      <a:lstStyle/>
      <a:p>
        <a:r>
          <a:rPr lang="en-US"/>
          <a:t>Facilitator: Add QR code to your developed Padlet (or other brainstorming tool).</a:t>
        </a:r>
      </a:p>
    </p188:txBody>
  </p188:cm>
</p188:cmLst>
</file>

<file path=ppt/comments/modernComment_1B1_F8E09937.xml><?xml version="1.0" encoding="utf-8"?>
<p188:cmLst xmlns:a="http://schemas.openxmlformats.org/drawingml/2006/main" xmlns:r="http://schemas.openxmlformats.org/officeDocument/2006/relationships" xmlns:p188="http://schemas.microsoft.com/office/powerpoint/2018/8/main">
  <p188:cm id="{3ED2ADC9-13FD-4BA3-AFF2-DBA3D20956B6}"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4175468855" sldId="433"/>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018AB-1FE0-1F43-B541-8FF8E4EE3C23}"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F90127-8D02-B14F-87FF-DA1FA00DBDD2}" type="slidenum">
              <a:rPr lang="en-US" smtClean="0"/>
              <a:t>‹#›</a:t>
            </a:fld>
            <a:endParaRPr lang="en-US"/>
          </a:p>
        </p:txBody>
      </p:sp>
    </p:spTree>
    <p:extLst>
      <p:ext uri="{BB962C8B-B14F-4D97-AF65-F5344CB8AC3E}">
        <p14:creationId xmlns:p14="http://schemas.microsoft.com/office/powerpoint/2010/main" val="425392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sponsibleag.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bcnews.com/news/us-news/deadly-west-texas-fertilizer-plant-explosion-was-criminal-act-feds-n57223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Prep the two videos, especially the one on Slide 5 as it requires navigating to webpage vs. in the presentation.</a:t>
            </a:r>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2274458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Consider navigating in real time to </a:t>
            </a:r>
            <a:r>
              <a:rPr kumimoji="0" lang="en-GB" altLang="en-US" sz="1200" b="0" i="0" u="none" strike="noStrike" cap="none" normalizeH="0" baseline="0" dirty="0">
                <a:ln>
                  <a:noFill/>
                </a:ln>
                <a:solidFill>
                  <a:schemeClr val="tx1"/>
                </a:solidFill>
                <a:effectLst/>
                <a:latin typeface="Yrsa" panose="02020503060400000000" pitchFamily="18" charset="77"/>
                <a:ea typeface="Calibri" panose="020F0502020204030204" pitchFamily="34" charset="0"/>
                <a:cs typeface="Times New Roman" panose="02020603050405020304" pitchFamily="18" charset="0"/>
                <a:hlinkClick r:id="rId3"/>
              </a:rPr>
              <a:t>ResponsibleAg.org</a:t>
            </a:r>
            <a:r>
              <a:rPr kumimoji="0" lang="en-US" altLang="en-US" sz="1200" b="0" i="0" u="none" strike="noStrike" cap="none" normalizeH="0" baseline="0" dirty="0">
                <a:ln>
                  <a:noFill/>
                </a:ln>
                <a:solidFill>
                  <a:schemeClr val="tx1"/>
                </a:solidFill>
                <a:effectLst/>
                <a:latin typeface="Yrsa" panose="02020503060400000000" pitchFamily="18" charset="77"/>
                <a:ea typeface="Calibri" panose="020F0502020204030204" pitchFamily="34" charset="0"/>
                <a:cs typeface="Times New Roman" panose="02020603050405020304" pitchFamily="18" charset="0"/>
              </a:rPr>
              <a:t> to demo.</a:t>
            </a:r>
            <a:endParaRPr kumimoji="0" lang="en-GB" altLang="en-US" sz="1200" b="0" i="0" u="none" strike="noStrike" cap="none" normalizeH="0" baseline="0" dirty="0">
              <a:ln>
                <a:noFill/>
              </a:ln>
              <a:solidFill>
                <a:schemeClr val="tx1"/>
              </a:solidFill>
              <a:effectLst/>
              <a:latin typeface="Yrsa" panose="02020503060400000000" pitchFamily="18" charset="77"/>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422677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11</a:t>
            </a:fld>
            <a:endParaRPr lang="en-US"/>
          </a:p>
        </p:txBody>
      </p:sp>
    </p:spTree>
    <p:extLst>
      <p:ext uri="{BB962C8B-B14F-4D97-AF65-F5344CB8AC3E}">
        <p14:creationId xmlns:p14="http://schemas.microsoft.com/office/powerpoint/2010/main" val="3208153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0" dirty="0">
              <a:ln>
                <a:noFill/>
              </a:ln>
              <a:solidFill>
                <a:schemeClr val="tx1"/>
              </a:solidFill>
              <a:effectLst/>
              <a:latin typeface="Yrsa" panose="02020503060400000000" pitchFamily="18" charset="77"/>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2366393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13</a:t>
            </a:fld>
            <a:endParaRPr lang="en-US"/>
          </a:p>
        </p:txBody>
      </p:sp>
    </p:spTree>
    <p:extLst>
      <p:ext uri="{BB962C8B-B14F-4D97-AF65-F5344CB8AC3E}">
        <p14:creationId xmlns:p14="http://schemas.microsoft.com/office/powerpoint/2010/main" val="3526176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15</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112666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a:t>
            </a:fld>
            <a:endParaRPr lang="en-US"/>
          </a:p>
        </p:txBody>
      </p:sp>
    </p:spTree>
    <p:extLst>
      <p:ext uri="{BB962C8B-B14F-4D97-AF65-F5344CB8AC3E}">
        <p14:creationId xmlns:p14="http://schemas.microsoft.com/office/powerpoint/2010/main" val="405354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Open Sans" pitchFamily="2" charset="0"/>
                <a:ea typeface="Calibri" panose="020F0502020204030204" pitchFamily="34" charset="0"/>
                <a:cs typeface="Times New Roman" panose="02020603050405020304" pitchFamily="18" charset="0"/>
              </a:rPr>
              <a:t>Play 1:06-5:07</a:t>
            </a:r>
            <a:r>
              <a:rPr lang="en-US" dirty="0">
                <a:effectLst/>
              </a:rPr>
              <a:t> </a:t>
            </a:r>
          </a:p>
          <a:p>
            <a:r>
              <a:rPr lang="en-US" dirty="0"/>
              <a:t>https://</a:t>
            </a:r>
            <a:r>
              <a:rPr lang="en-US" dirty="0" err="1"/>
              <a:t>www.csb.gov</a:t>
            </a:r>
            <a:r>
              <a:rPr lang="en-US" dirty="0"/>
              <a:t>/west-fertilizer-explosion-and-fire-/</a:t>
            </a:r>
            <a:r>
              <a:rPr lang="en-US" dirty="0">
                <a:effectLst/>
              </a:rPr>
              <a:t> </a:t>
            </a:r>
          </a:p>
          <a:p>
            <a:endParaRPr lang="en-US" dirty="0">
              <a:effectLst/>
            </a:endParaRPr>
          </a:p>
          <a:p>
            <a:r>
              <a:rPr lang="en-US" dirty="0"/>
              <a:t>https://</a:t>
            </a:r>
            <a:r>
              <a:rPr lang="en-US" dirty="0" err="1"/>
              <a:t>youtu.be</a:t>
            </a:r>
            <a:r>
              <a:rPr lang="en-US" dirty="0"/>
              <a:t>/pdDuHxwD5R4?si=8gOyhKdTNpbPxNvn&amp;t=63</a:t>
            </a:r>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88860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Cue this page and prep video to be passed the ad that will likely play at beginning.</a:t>
            </a:r>
            <a:r>
              <a:rPr lang="en-US" dirty="0">
                <a:hlinkClick r:id="rId3"/>
              </a:rPr>
              <a:t> https://www.nbcnews.com/news/us-news/deadly-west-texas-fertilizer-plant-explosion-was-criminal-act-feds-n572231</a:t>
            </a:r>
            <a:r>
              <a:rPr lang="en-US" dirty="0"/>
              <a:t> </a:t>
            </a:r>
          </a:p>
          <a:p>
            <a:r>
              <a:rPr lang="en-US" dirty="0"/>
              <a:t> </a:t>
            </a:r>
          </a:p>
        </p:txBody>
      </p:sp>
      <p:sp>
        <p:nvSpPr>
          <p:cNvPr id="4" name="Slide Number Placeholder 3"/>
          <p:cNvSpPr>
            <a:spLocks noGrp="1"/>
          </p:cNvSpPr>
          <p:nvPr>
            <p:ph type="sldNum" sz="quarter" idx="5"/>
          </p:nvPr>
        </p:nvSpPr>
        <p:spPr/>
        <p:txBody>
          <a:bodyPr/>
          <a:lstStyle/>
          <a:p>
            <a:fld id="{3F20F2CA-B16B-C940-9D3F-E552492B5CAE}" type="slidenum">
              <a:rPr lang="en-US" smtClean="0"/>
              <a:t>5</a:t>
            </a:fld>
            <a:endParaRPr lang="en-US"/>
          </a:p>
        </p:txBody>
      </p:sp>
    </p:spTree>
    <p:extLst>
      <p:ext uri="{BB962C8B-B14F-4D97-AF65-F5344CB8AC3E}">
        <p14:creationId xmlns:p14="http://schemas.microsoft.com/office/powerpoint/2010/main" val="1907470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358985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30258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8</a:t>
            </a:fld>
            <a:endParaRPr lang="en-US"/>
          </a:p>
        </p:txBody>
      </p:sp>
    </p:spTree>
    <p:extLst>
      <p:ext uri="{BB962C8B-B14F-4D97-AF65-F5344CB8AC3E}">
        <p14:creationId xmlns:p14="http://schemas.microsoft.com/office/powerpoint/2010/main" val="465715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3227465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CA03-EE5C-425E-53E1-945669EF71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D00CA0-6D7D-1F39-3505-710C2B94F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3701A-3618-A0ED-4150-886C258904F5}"/>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250868AA-7BD6-04C2-7512-8078C009A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647BA-B693-E6E6-5379-5C8F554C71AA}"/>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373659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8AC64-446C-590C-A638-73800A7D3F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726C99-983F-D2DC-4376-5146484020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1AE6C-3E9A-DEE9-0E7C-782CC4CBB778}"/>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7F9ACD10-DA00-0779-06B2-BDB4093624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45483-97B3-D633-C7E4-3CA5E3B19F5D}"/>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321476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197582-63AB-E65D-0C46-8B65B8400C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20B9DA-FB09-B605-6498-83AA6DD400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3B9CF-D31F-74EF-1C52-258F37FC7484}"/>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F6681D7F-A235-2930-E6A7-5248704F78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3EC16-8765-F031-6588-32F4BE32DAB8}"/>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1800169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1531772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96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302190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8451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1466569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672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381413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0EFA-BFB3-FBF4-628D-32DAC1FD0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AD3C2-3446-841D-BEEC-1EE7C042EA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70383-D8BC-9550-D176-8EBF666F2AA5}"/>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BD20B322-1FCB-59F2-9203-349A89028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EF020-76C6-17A3-8B51-8EB8FCDA2FA3}"/>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212189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C619-6A98-2DBD-A361-20E1DEC8C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621C7-721B-C826-6E9F-24C61B17C5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A0D698-9A3E-DC7C-522B-C3C8F6AC2A4D}"/>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9D18B087-66F9-14F5-7A65-EAE6BD7EC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ABE0D3-8F79-3578-2551-939D5ED4DE66}"/>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6154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35DA-6FD6-137A-54BE-FB30B27F15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F7722-22D0-980E-8631-1AA4922FBC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A1F845-6AC8-6DFA-CCAB-AA64958D1E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D891D-15D1-D815-8A7E-748DD90DEF36}"/>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6" name="Footer Placeholder 5">
            <a:extLst>
              <a:ext uri="{FF2B5EF4-FFF2-40B4-BE49-F238E27FC236}">
                <a16:creationId xmlns:a16="http://schemas.microsoft.com/office/drawing/2014/main" id="{325928C7-08A2-41AC-D25A-F25C982B6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04023-8F51-4E8E-9C81-DAA11DEEFB05}"/>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245260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26CD-4E82-F175-6753-B784DF0FF2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5DCC6-15ED-B5EE-D315-67791F1B2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58584-7246-E9C7-7B8B-8921FAC156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C36B4-1E90-E849-64B9-6B86E4FCC8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DDACB4-BF5E-04AF-7BF7-3049E3A955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BA6A83-46ED-DE56-82C6-C1AE830B2009}"/>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8" name="Footer Placeholder 7">
            <a:extLst>
              <a:ext uri="{FF2B5EF4-FFF2-40B4-BE49-F238E27FC236}">
                <a16:creationId xmlns:a16="http://schemas.microsoft.com/office/drawing/2014/main" id="{A9137C09-1D57-9FDF-3FC4-F8D03C8872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F28666-1EAD-61F1-DF76-216BBED29C6A}"/>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2478218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6F8B-1758-92F8-344C-3FAE5659B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58D28D-5D83-FC4B-ED6D-9E2B503D7BEB}"/>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4" name="Footer Placeholder 3">
            <a:extLst>
              <a:ext uri="{FF2B5EF4-FFF2-40B4-BE49-F238E27FC236}">
                <a16:creationId xmlns:a16="http://schemas.microsoft.com/office/drawing/2014/main" id="{40D23D9E-18EB-16FA-6A55-878E8EAB95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0961BB-EC06-9616-ABB5-286C71A5D95C}"/>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271599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2047A5-8B89-ED65-6114-93425A00B6C2}"/>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3" name="Footer Placeholder 2">
            <a:extLst>
              <a:ext uri="{FF2B5EF4-FFF2-40B4-BE49-F238E27FC236}">
                <a16:creationId xmlns:a16="http://schemas.microsoft.com/office/drawing/2014/main" id="{FCD7CD08-545C-6E09-1A29-823AE29E54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CB9843-D317-9875-DD97-D6515A307386}"/>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305509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704E-E38B-0FC1-4CCE-E4787D55CF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035D2A-7658-F5BF-CE7C-A70D79288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54DB98-28DA-B488-C7DF-113DE6689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8E3EE-21E4-966B-CED1-0ECD0398B64C}"/>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6" name="Footer Placeholder 5">
            <a:extLst>
              <a:ext uri="{FF2B5EF4-FFF2-40B4-BE49-F238E27FC236}">
                <a16:creationId xmlns:a16="http://schemas.microsoft.com/office/drawing/2014/main" id="{6D4B99A1-CDEE-C598-04E9-7DE819283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1BD96-B7BE-591E-46FE-FB9F5EDF1B5A}"/>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56116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3ED42-F033-3DF5-BC31-31A08CCC80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ABADA-1D16-1C97-7CC3-D767DB72C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A0BA72-5600-A88A-CAF4-9837EB9DF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DE58B9-E2F4-8C25-2B6C-72C6890E28F8}"/>
              </a:ext>
            </a:extLst>
          </p:cNvPr>
          <p:cNvSpPr>
            <a:spLocks noGrp="1"/>
          </p:cNvSpPr>
          <p:nvPr>
            <p:ph type="dt" sz="half" idx="10"/>
          </p:nvPr>
        </p:nvSpPr>
        <p:spPr/>
        <p:txBody>
          <a:bodyPr/>
          <a:lstStyle/>
          <a:p>
            <a:fld id="{7D3BD238-C30D-0F4E-9BA6-9FAC82A3049F}" type="datetimeFigureOut">
              <a:rPr lang="en-US" smtClean="0"/>
              <a:t>1/16/2024</a:t>
            </a:fld>
            <a:endParaRPr lang="en-US"/>
          </a:p>
        </p:txBody>
      </p:sp>
      <p:sp>
        <p:nvSpPr>
          <p:cNvPr id="6" name="Footer Placeholder 5">
            <a:extLst>
              <a:ext uri="{FF2B5EF4-FFF2-40B4-BE49-F238E27FC236}">
                <a16:creationId xmlns:a16="http://schemas.microsoft.com/office/drawing/2014/main" id="{D947C81E-3B26-5939-3DD6-4E579587DA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C786B-41B9-E651-C6E0-EFF487D89A3E}"/>
              </a:ext>
            </a:extLst>
          </p:cNvPr>
          <p:cNvSpPr>
            <a:spLocks noGrp="1"/>
          </p:cNvSpPr>
          <p:nvPr>
            <p:ph type="sldNum" sz="quarter" idx="12"/>
          </p:nvPr>
        </p:nvSpPr>
        <p:spPr/>
        <p:txBody>
          <a:bodyPr/>
          <a:lstStyle/>
          <a:p>
            <a:fld id="{073958D4-CF57-434B-A567-1F6264EB5A94}" type="slidenum">
              <a:rPr lang="en-US" smtClean="0"/>
              <a:t>‹#›</a:t>
            </a:fld>
            <a:endParaRPr lang="en-US"/>
          </a:p>
        </p:txBody>
      </p:sp>
    </p:spTree>
    <p:extLst>
      <p:ext uri="{BB962C8B-B14F-4D97-AF65-F5344CB8AC3E}">
        <p14:creationId xmlns:p14="http://schemas.microsoft.com/office/powerpoint/2010/main" val="2865905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12E8CA-4E0B-29C2-5FEC-D8E0DDB179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2CA51E-365A-1545-7194-4935C2973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A8D2CF-6202-3007-A07F-ED4D9861A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3BD238-C30D-0F4E-9BA6-9FAC82A3049F}" type="datetimeFigureOut">
              <a:rPr lang="en-US" smtClean="0"/>
              <a:t>1/16/2024</a:t>
            </a:fld>
            <a:endParaRPr lang="en-US"/>
          </a:p>
        </p:txBody>
      </p:sp>
      <p:sp>
        <p:nvSpPr>
          <p:cNvPr id="5" name="Footer Placeholder 4">
            <a:extLst>
              <a:ext uri="{FF2B5EF4-FFF2-40B4-BE49-F238E27FC236}">
                <a16:creationId xmlns:a16="http://schemas.microsoft.com/office/drawing/2014/main" id="{6BDACAA8-F1AA-F39D-1A07-3CB1D6AE0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A9142D-1C0D-88F9-9FA9-DA4FDD39FD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958D4-CF57-434B-A567-1F6264EB5A94}" type="slidenum">
              <a:rPr lang="en-US" smtClean="0"/>
              <a:t>‹#›</a:t>
            </a:fld>
            <a:endParaRPr lang="en-US"/>
          </a:p>
        </p:txBody>
      </p:sp>
    </p:spTree>
    <p:extLst>
      <p:ext uri="{BB962C8B-B14F-4D97-AF65-F5344CB8AC3E}">
        <p14:creationId xmlns:p14="http://schemas.microsoft.com/office/powerpoint/2010/main" val="2809313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40.sv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microsoft.com/office/2018/10/relationships/comments" Target="../comments/modernComment_177_358EB9A9.xml"/><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5.sv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B1_F8E09937.xml"/><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video" Target="https://www.youtube.com/embed/pdDuHxwD5R4?start=63&amp;feature=oembed" TargetMode="Externa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022280"/>
            <a:ext cx="3663950" cy="1143000"/>
          </a:xfrm>
        </p:spPr>
        <p:txBody>
          <a:bodyPr>
            <a:noAutofit/>
          </a:bodyPr>
          <a:lstStyle/>
          <a:p>
            <a:r>
              <a:rPr lang="en-US" sz="3200" dirty="0"/>
              <a:t>CRISIS MANAGEMENT, SAFETY &amp;  SECURITY</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3039122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3F709F9-DB17-F6FF-8113-23174E8B3BD0}"/>
              </a:ext>
            </a:extLst>
          </p:cNvPr>
          <p:cNvSpPr>
            <a:spLocks noChangeArrowheads="1"/>
          </p:cNvSpPr>
          <p:nvPr/>
        </p:nvSpPr>
        <p:spPr bwMode="auto">
          <a:xfrm>
            <a:off x="260715" y="1721581"/>
            <a:ext cx="350809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677F"/>
                </a:solidFill>
                <a:effectLst/>
                <a:latin typeface="Yrsa" panose="02020503060400000000" pitchFamily="18" charset="77"/>
                <a:ea typeface="Calibri" panose="020F0502020204030204" pitchFamily="34" charset="0"/>
                <a:cs typeface="Times New Roman" panose="02020603050405020304" pitchFamily="18" charset="0"/>
              </a:rPr>
              <a:t>In response to the West, Texas incident, several proactive measures have been taken.</a:t>
            </a:r>
            <a:endParaRPr kumimoji="0" lang="en-US" altLang="en-US" sz="3200" b="1" i="0" u="none" strike="noStrike" cap="none" normalizeH="0" baseline="0" dirty="0">
              <a:ln>
                <a:noFill/>
              </a:ln>
              <a:solidFill>
                <a:srgbClr val="00677F"/>
              </a:solidFill>
              <a:effectLst/>
              <a:latin typeface="Yrsa" panose="02020503060400000000" pitchFamily="18"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800" b="0" i="0" u="none" strike="noStrike" cap="none" normalizeH="0" baseline="0" dirty="0">
              <a:ln>
                <a:noFill/>
              </a:ln>
              <a:solidFill>
                <a:schemeClr val="tx1"/>
              </a:solidFill>
              <a:effectLst/>
              <a:latin typeface="Yrsa" panose="02020503060400000000" pitchFamily="18" charset="77"/>
            </a:endParaRPr>
          </a:p>
        </p:txBody>
      </p:sp>
      <p:pic>
        <p:nvPicPr>
          <p:cNvPr id="1025" name="Picture 1">
            <a:extLst>
              <a:ext uri="{FF2B5EF4-FFF2-40B4-BE49-F238E27FC236}">
                <a16:creationId xmlns:a16="http://schemas.microsoft.com/office/drawing/2014/main" id="{4B0759F1-3BCD-504C-AFB9-7BA6FCC7D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490" y="972461"/>
            <a:ext cx="7616901" cy="5558483"/>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258D230-CE18-936A-9069-691C481F0EC7}"/>
              </a:ext>
            </a:extLst>
          </p:cNvPr>
          <p:cNvSpPr/>
          <p:nvPr/>
        </p:nvSpPr>
        <p:spPr>
          <a:xfrm>
            <a:off x="117036" y="4395259"/>
            <a:ext cx="2299449" cy="2294142"/>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2">
            <a:extLst>
              <a:ext uri="{FF2B5EF4-FFF2-40B4-BE49-F238E27FC236}">
                <a16:creationId xmlns:a16="http://schemas.microsoft.com/office/drawing/2014/main" id="{9EBFA24A-B681-E0AE-B947-BCAA47C83EF7}"/>
              </a:ext>
            </a:extLst>
          </p:cNvPr>
          <p:cNvSpPr>
            <a:spLocks noChangeArrowheads="1"/>
          </p:cNvSpPr>
          <p:nvPr/>
        </p:nvSpPr>
        <p:spPr bwMode="auto">
          <a:xfrm>
            <a:off x="2416485" y="4917682"/>
            <a:ext cx="14804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63A70A"/>
                </a:solidFill>
                <a:effectLst/>
                <a:latin typeface="Roboto" panose="02000000000000000000" pitchFamily="2" charset="0"/>
                <a:ea typeface="Roboto" panose="02000000000000000000" pitchFamily="2" charset="0"/>
                <a:cs typeface="Roboto" panose="02000000000000000000" pitchFamily="2" charset="0"/>
              </a:rPr>
              <a:t>View more of TFIs resources online</a:t>
            </a:r>
            <a:endParaRPr kumimoji="0" lang="en-GB" altLang="en-US" b="0" i="0" u="none" strike="noStrike" cap="none" normalizeH="0" baseline="0" dirty="0">
              <a:ln>
                <a:noFill/>
              </a:ln>
              <a:solidFill>
                <a:srgbClr val="63A70A"/>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qr code on a black background&#10;&#10;Description automatically generated">
            <a:extLst>
              <a:ext uri="{FF2B5EF4-FFF2-40B4-BE49-F238E27FC236}">
                <a16:creationId xmlns:a16="http://schemas.microsoft.com/office/drawing/2014/main" id="{45392370-67AA-17D7-896A-6A0D11888A29}"/>
              </a:ext>
            </a:extLst>
          </p:cNvPr>
          <p:cNvPicPr>
            <a:picLocks noChangeAspect="1"/>
          </p:cNvPicPr>
          <p:nvPr/>
        </p:nvPicPr>
        <p:blipFill>
          <a:blip r:embed="rId4"/>
          <a:stretch>
            <a:fillRect/>
          </a:stretch>
        </p:blipFill>
        <p:spPr>
          <a:xfrm>
            <a:off x="-535428" y="2804135"/>
            <a:ext cx="3604378" cy="6407783"/>
          </a:xfrm>
          <a:prstGeom prst="rect">
            <a:avLst/>
          </a:prstGeom>
        </p:spPr>
      </p:pic>
      <p:pic>
        <p:nvPicPr>
          <p:cNvPr id="5" name="Picture 4">
            <a:extLst>
              <a:ext uri="{FF2B5EF4-FFF2-40B4-BE49-F238E27FC236}">
                <a16:creationId xmlns:a16="http://schemas.microsoft.com/office/drawing/2014/main" id="{0D8488A2-E35F-C57E-E717-945F91749544}"/>
              </a:ext>
            </a:extLst>
          </p:cNvPr>
          <p:cNvPicPr>
            <a:picLocks noChangeAspect="1"/>
          </p:cNvPicPr>
          <p:nvPr/>
        </p:nvPicPr>
        <p:blipFill rotWithShape="1">
          <a:blip r:embed="rId5"/>
          <a:srcRect l="12319" t="12862" r="13156" b="6087"/>
          <a:stretch/>
        </p:blipFill>
        <p:spPr>
          <a:xfrm>
            <a:off x="3912490" y="966640"/>
            <a:ext cx="7666384" cy="5558482"/>
          </a:xfrm>
          <a:prstGeom prst="rect">
            <a:avLst/>
          </a:prstGeom>
        </p:spPr>
      </p:pic>
    </p:spTree>
    <p:extLst>
      <p:ext uri="{BB962C8B-B14F-4D97-AF65-F5344CB8AC3E}">
        <p14:creationId xmlns:p14="http://schemas.microsoft.com/office/powerpoint/2010/main" val="126788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499" y="2894796"/>
            <a:ext cx="4196773" cy="1123122"/>
          </a:xfrm>
        </p:spPr>
        <p:txBody>
          <a:bodyPr/>
          <a:lstStyle/>
          <a:p>
            <a:r>
              <a:rPr lang="en-US" sz="4400" dirty="0"/>
              <a:t>A Culture of Safety</a:t>
            </a:r>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3"/>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4"/>
          <a:stretch>
            <a:fillRect/>
          </a:stretch>
        </p:blipFill>
        <p:spPr>
          <a:xfrm>
            <a:off x="10905208" y="5903112"/>
            <a:ext cx="1391296" cy="927531"/>
          </a:xfrm>
          <a:prstGeom prst="rect">
            <a:avLst/>
          </a:prstGeom>
        </p:spPr>
      </p:pic>
      <p:pic>
        <p:nvPicPr>
          <p:cNvPr id="10" name="Picture 9" descr="A white paper with a blue top&#10;&#10;Description automatically generated">
            <a:extLst>
              <a:ext uri="{FF2B5EF4-FFF2-40B4-BE49-F238E27FC236}">
                <a16:creationId xmlns:a16="http://schemas.microsoft.com/office/drawing/2014/main" id="{0722D24A-CCEA-EC76-2EBE-9899632BBA4E}"/>
              </a:ext>
            </a:extLst>
          </p:cNvPr>
          <p:cNvPicPr>
            <a:picLocks noChangeAspect="1"/>
          </p:cNvPicPr>
          <p:nvPr/>
        </p:nvPicPr>
        <p:blipFill>
          <a:blip r:embed="rId5"/>
          <a:stretch>
            <a:fillRect/>
          </a:stretch>
        </p:blipFill>
        <p:spPr>
          <a:xfrm>
            <a:off x="4899816" y="27357"/>
            <a:ext cx="6858000" cy="6858000"/>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412832" y="1710355"/>
            <a:ext cx="3741821" cy="34920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Consider what safety means</a:t>
            </a:r>
          </a:p>
          <a:p>
            <a:pPr marL="457200" indent="-457200">
              <a:buFont typeface="Arial" panose="020B0604020202020204" pitchFamily="34" charset="0"/>
              <a:buChar char="•"/>
            </a:pPr>
            <a:r>
              <a:rPr lang="en-US" sz="3200" dirty="0">
                <a:solidFill>
                  <a:srgbClr val="005326"/>
                </a:solidFill>
                <a:latin typeface="Roboto" panose="02000000000000000000" pitchFamily="2" charset="0"/>
                <a:ea typeface="Roboto" panose="02000000000000000000" pitchFamily="2" charset="0"/>
                <a:cs typeface="Roboto" panose="02000000000000000000" pitchFamily="2" charset="0"/>
              </a:rPr>
              <a:t>Visually depict as a badge, logo, or graphic to represent a “Culture of Safety” in your organizations</a:t>
            </a:r>
          </a:p>
          <a:p>
            <a:pPr marL="457200" indent="-457200">
              <a:buFont typeface="Arial" panose="020B0604020202020204" pitchFamily="34" charset="0"/>
              <a:buChar char="•"/>
            </a:pPr>
            <a:endParaRPr lang="en-US" sz="3200" dirty="0">
              <a:solidFill>
                <a:srgbClr val="005326"/>
              </a:solidFill>
              <a:latin typeface="Roboto" panose="02000000000000000000" pitchFamily="2" charset="0"/>
              <a:ea typeface="Roboto" panose="02000000000000000000" pitchFamily="2" charset="0"/>
              <a:cs typeface="Roboto" panose="02000000000000000000" pitchFamily="2" charset="0"/>
            </a:endParaRPr>
          </a:p>
        </p:txBody>
      </p:sp>
      <p:pic>
        <p:nvPicPr>
          <p:cNvPr id="4" name="Graphic 3" descr="Badge Tick with solid fill">
            <a:extLst>
              <a:ext uri="{FF2B5EF4-FFF2-40B4-BE49-F238E27FC236}">
                <a16:creationId xmlns:a16="http://schemas.microsoft.com/office/drawing/2014/main" id="{9ED6E2C9-F3AF-CC23-4DE1-6ACF65FA45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5730" y="4353874"/>
            <a:ext cx="1508031" cy="1508031"/>
          </a:xfrm>
          <a:prstGeom prst="rect">
            <a:avLst/>
          </a:prstGeom>
        </p:spPr>
      </p:pic>
      <p:pic>
        <p:nvPicPr>
          <p:cNvPr id="8" name="Graphic 7" descr="Shield Tick with solid fill">
            <a:extLst>
              <a:ext uri="{FF2B5EF4-FFF2-40B4-BE49-F238E27FC236}">
                <a16:creationId xmlns:a16="http://schemas.microsoft.com/office/drawing/2014/main" id="{74B9D1F0-7938-CC37-A501-568A65E806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43724" y="1462324"/>
            <a:ext cx="1509476" cy="1509476"/>
          </a:xfrm>
          <a:prstGeom prst="rect">
            <a:avLst/>
          </a:prstGeom>
        </p:spPr>
      </p:pic>
    </p:spTree>
    <p:extLst>
      <p:ext uri="{BB962C8B-B14F-4D97-AF65-F5344CB8AC3E}">
        <p14:creationId xmlns:p14="http://schemas.microsoft.com/office/powerpoint/2010/main" val="739161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quare with tape on it&#10;&#10;Description automatically generated">
            <a:extLst>
              <a:ext uri="{FF2B5EF4-FFF2-40B4-BE49-F238E27FC236}">
                <a16:creationId xmlns:a16="http://schemas.microsoft.com/office/drawing/2014/main" id="{0C94CD64-313E-6E0D-4143-0214326648FD}"/>
              </a:ext>
            </a:extLst>
          </p:cNvPr>
          <p:cNvPicPr>
            <a:picLocks noChangeAspect="1"/>
          </p:cNvPicPr>
          <p:nvPr/>
        </p:nvPicPr>
        <p:blipFill rotWithShape="1">
          <a:blip r:embed="rId4"/>
          <a:srcRect l="16796" t="18430" r="24728" b="17549"/>
          <a:stretch/>
        </p:blipFill>
        <p:spPr>
          <a:xfrm rot="20893273">
            <a:off x="300172" y="1584639"/>
            <a:ext cx="2965623" cy="3246854"/>
          </a:xfrm>
          <a:prstGeom prst="rect">
            <a:avLst/>
          </a:prstGeom>
        </p:spPr>
      </p:pic>
      <p:sp>
        <p:nvSpPr>
          <p:cNvPr id="2" name="Rectangle 2">
            <a:extLst>
              <a:ext uri="{FF2B5EF4-FFF2-40B4-BE49-F238E27FC236}">
                <a16:creationId xmlns:a16="http://schemas.microsoft.com/office/drawing/2014/main" id="{03F709F9-DB17-F6FF-8113-23174E8B3BD0}"/>
              </a:ext>
            </a:extLst>
          </p:cNvPr>
          <p:cNvSpPr>
            <a:spLocks noChangeArrowheads="1"/>
          </p:cNvSpPr>
          <p:nvPr/>
        </p:nvSpPr>
        <p:spPr bwMode="auto">
          <a:xfrm>
            <a:off x="2719709" y="778354"/>
            <a:ext cx="82160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800" b="1" dirty="0">
                <a:solidFill>
                  <a:srgbClr val="00677F"/>
                </a:solidFill>
                <a:latin typeface="Yrsa" panose="02020503060400000000" pitchFamily="18" charset="77"/>
                <a:ea typeface="Calibri" panose="020F0502020204030204" pitchFamily="34" charset="0"/>
                <a:cs typeface="Times New Roman" panose="02020603050405020304" pitchFamily="18" charset="0"/>
              </a:rPr>
              <a:t>TEARSHEET</a:t>
            </a:r>
            <a:r>
              <a:rPr kumimoji="0" lang="en-US" altLang="en-US" sz="4800" b="1" i="0" u="none" strike="noStrike" cap="none" normalizeH="0" baseline="0" dirty="0">
                <a:ln>
                  <a:noFill/>
                </a:ln>
                <a:solidFill>
                  <a:srgbClr val="00677F"/>
                </a:solidFill>
                <a:effectLst/>
                <a:latin typeface="Yrsa" panose="02020503060400000000" pitchFamily="18" charset="77"/>
                <a:ea typeface="Calibri" panose="020F0502020204030204" pitchFamily="34" charset="0"/>
                <a:cs typeface="Times New Roman" panose="02020603050405020304" pitchFamily="18" charset="0"/>
              </a:rPr>
              <a:t> BRAINSTORM</a:t>
            </a:r>
            <a:endParaRPr kumimoji="0" lang="en-GB" altLang="en-US" sz="4400" b="0" i="0" u="none" strike="noStrike" cap="none" normalizeH="0" baseline="0" dirty="0">
              <a:ln>
                <a:noFill/>
              </a:ln>
              <a:solidFill>
                <a:schemeClr val="tx1"/>
              </a:solidFill>
              <a:effectLst/>
              <a:latin typeface="Yrsa" panose="02020503060400000000" pitchFamily="18" charset="77"/>
            </a:endParaRPr>
          </a:p>
        </p:txBody>
      </p:sp>
      <p:pic>
        <p:nvPicPr>
          <p:cNvPr id="6" name="Picture 5" descr="A blue square with tape on it&#10;&#10;Description automatically generated">
            <a:extLst>
              <a:ext uri="{FF2B5EF4-FFF2-40B4-BE49-F238E27FC236}">
                <a16:creationId xmlns:a16="http://schemas.microsoft.com/office/drawing/2014/main" id="{A013400E-819B-C088-8B12-987694F4D89C}"/>
              </a:ext>
            </a:extLst>
          </p:cNvPr>
          <p:cNvPicPr>
            <a:picLocks noChangeAspect="1"/>
          </p:cNvPicPr>
          <p:nvPr/>
        </p:nvPicPr>
        <p:blipFill rotWithShape="1">
          <a:blip r:embed="rId4">
            <a:duotone>
              <a:schemeClr val="accent6">
                <a:shade val="45000"/>
                <a:satMod val="135000"/>
              </a:schemeClr>
              <a:prstClr val="white"/>
            </a:duotone>
          </a:blip>
          <a:srcRect l="16796" t="18430" r="24728" b="17549"/>
          <a:stretch/>
        </p:blipFill>
        <p:spPr>
          <a:xfrm rot="502068">
            <a:off x="2361481" y="2345634"/>
            <a:ext cx="2965623" cy="3246854"/>
          </a:xfrm>
          <a:prstGeom prst="rect">
            <a:avLst/>
          </a:prstGeom>
        </p:spPr>
      </p:pic>
      <p:pic>
        <p:nvPicPr>
          <p:cNvPr id="7" name="Picture 6" descr="A blue square with tape on it&#10;&#10;Description automatically generated">
            <a:extLst>
              <a:ext uri="{FF2B5EF4-FFF2-40B4-BE49-F238E27FC236}">
                <a16:creationId xmlns:a16="http://schemas.microsoft.com/office/drawing/2014/main" id="{B7E59FDC-6817-B007-14FA-144E90799135}"/>
              </a:ext>
            </a:extLst>
          </p:cNvPr>
          <p:cNvPicPr>
            <a:picLocks noChangeAspect="1"/>
          </p:cNvPicPr>
          <p:nvPr/>
        </p:nvPicPr>
        <p:blipFill rotWithShape="1">
          <a:blip r:embed="rId4">
            <a:duotone>
              <a:schemeClr val="accent4">
                <a:shade val="45000"/>
                <a:satMod val="135000"/>
              </a:schemeClr>
              <a:prstClr val="white"/>
            </a:duotone>
          </a:blip>
          <a:srcRect l="16796" t="18430" r="24728" b="17549"/>
          <a:stretch/>
        </p:blipFill>
        <p:spPr>
          <a:xfrm rot="20779057">
            <a:off x="4385458" y="1514638"/>
            <a:ext cx="2965623" cy="3246854"/>
          </a:xfrm>
          <a:prstGeom prst="rect">
            <a:avLst/>
          </a:prstGeom>
        </p:spPr>
      </p:pic>
      <p:pic>
        <p:nvPicPr>
          <p:cNvPr id="8" name="Picture 7" descr="A blue square with tape on it&#10;&#10;Description automatically generated">
            <a:extLst>
              <a:ext uri="{FF2B5EF4-FFF2-40B4-BE49-F238E27FC236}">
                <a16:creationId xmlns:a16="http://schemas.microsoft.com/office/drawing/2014/main" id="{961E40DD-1F06-4218-0ED9-F1CD75EB3F2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16796" t="18430" r="24728" b="17549"/>
          <a:stretch/>
        </p:blipFill>
        <p:spPr>
          <a:xfrm rot="158771">
            <a:off x="6687758" y="2324730"/>
            <a:ext cx="2965623" cy="3246854"/>
          </a:xfrm>
          <a:prstGeom prst="rect">
            <a:avLst/>
          </a:prstGeom>
        </p:spPr>
      </p:pic>
      <p:pic>
        <p:nvPicPr>
          <p:cNvPr id="9" name="Picture 8" descr="A blue square with tape on it&#10;&#10;Description automatically generated">
            <a:extLst>
              <a:ext uri="{FF2B5EF4-FFF2-40B4-BE49-F238E27FC236}">
                <a16:creationId xmlns:a16="http://schemas.microsoft.com/office/drawing/2014/main" id="{3F64345E-1052-69C4-6CE9-CA27BDC3B785}"/>
              </a:ext>
            </a:extLst>
          </p:cNvP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Lst>
          </a:blip>
          <a:srcRect l="16796" t="18430" r="24728" b="17549"/>
          <a:stretch/>
        </p:blipFill>
        <p:spPr>
          <a:xfrm rot="20653742">
            <a:off x="8928450" y="1731321"/>
            <a:ext cx="2965623" cy="3246854"/>
          </a:xfrm>
          <a:prstGeom prst="rect">
            <a:avLst/>
          </a:prstGeom>
        </p:spPr>
      </p:pic>
      <p:sp>
        <p:nvSpPr>
          <p:cNvPr id="4" name="TextBox 3">
            <a:extLst>
              <a:ext uri="{FF2B5EF4-FFF2-40B4-BE49-F238E27FC236}">
                <a16:creationId xmlns:a16="http://schemas.microsoft.com/office/drawing/2014/main" id="{D278ACC9-36CF-16E6-5B9C-C253A5CED8E4}"/>
              </a:ext>
            </a:extLst>
          </p:cNvPr>
          <p:cNvSpPr txBox="1"/>
          <p:nvPr/>
        </p:nvSpPr>
        <p:spPr>
          <a:xfrm>
            <a:off x="2719709" y="1477768"/>
            <a:ext cx="8897828" cy="369332"/>
          </a:xfrm>
          <a:prstGeom prst="rect">
            <a:avLst/>
          </a:prstGeom>
          <a:noFill/>
        </p:spPr>
        <p:txBody>
          <a:bodyPr wrap="square">
            <a:spAutoFit/>
          </a:bodyPr>
          <a:lstStyle/>
          <a:p>
            <a:r>
              <a:rPr lang="en-GB" sz="1800" dirty="0">
                <a:solidFill>
                  <a:srgbClr val="63A70A"/>
                </a:solidFill>
                <a:effectLst/>
                <a:latin typeface="Roboto" panose="02000000000000000000" pitchFamily="2" charset="0"/>
                <a:ea typeface="Roboto" panose="02000000000000000000" pitchFamily="2" charset="0"/>
                <a:cs typeface="Roboto" panose="02000000000000000000" pitchFamily="2" charset="0"/>
              </a:rPr>
              <a:t>Add safety programs, trainings, etc. that you are familiar with</a:t>
            </a: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 </a:t>
            </a:r>
            <a:endParaRPr lang="en-US"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9854608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1816100" y="2193888"/>
            <a:ext cx="8559800" cy="3138488"/>
          </a:xfrm>
        </p:spPr>
        <p:txBody>
          <a:bodyPr>
            <a:noAutofit/>
          </a:bodyPr>
          <a:lstStyle/>
          <a:p>
            <a:pPr marL="0" indent="0" algn="ctr">
              <a:lnSpc>
                <a:spcPct val="100000"/>
              </a:lnSpc>
              <a:buNone/>
            </a:pPr>
            <a:r>
              <a:rPr lang="en-US" sz="4800" dirty="0">
                <a:solidFill>
                  <a:schemeClr val="bg1"/>
                </a:solidFill>
              </a:rPr>
              <a:t>Safety is not a competitive advantage. We must help each other become a safer industry.</a:t>
            </a: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1924081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0B3E5C-A426-0812-2786-FBD8122C6780}"/>
              </a:ext>
            </a:extLst>
          </p:cNvPr>
          <p:cNvSpPr txBox="1">
            <a:spLocks/>
          </p:cNvSpPr>
          <p:nvPr/>
        </p:nvSpPr>
        <p:spPr>
          <a:xfrm>
            <a:off x="554637" y="2766218"/>
            <a:ext cx="3942412"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tx1"/>
                </a:solidFill>
                <a:latin typeface="Yrsa" panose="020D0000000400000000" pitchFamily="34" charset="0"/>
                <a:ea typeface="Helvetica Neue" panose="02000503000000020004" pitchFamily="2" charset="0"/>
                <a:cs typeface="Helvetica Neue" panose="02000503000000020004" pitchFamily="2" charset="0"/>
              </a:defRPr>
            </a:lvl1pPr>
          </a:lstStyle>
          <a:p>
            <a:pPr algn="ctr"/>
            <a:r>
              <a:rPr lang="en-US" sz="4800" dirty="0">
                <a:solidFill>
                  <a:schemeClr val="bg1"/>
                </a:solidFill>
                <a:latin typeface="Yrsa"/>
              </a:rPr>
              <a:t>Accountability Starts Here</a:t>
            </a:r>
            <a:endParaRPr lang="en-US" sz="4800" dirty="0">
              <a:solidFill>
                <a:schemeClr val="bg1"/>
              </a:solidFill>
            </a:endParaRPr>
          </a:p>
        </p:txBody>
      </p:sp>
      <p:sp>
        <p:nvSpPr>
          <p:cNvPr id="10" name="Content Placeholder 2">
            <a:extLst>
              <a:ext uri="{FF2B5EF4-FFF2-40B4-BE49-F238E27FC236}">
                <a16:creationId xmlns:a16="http://schemas.microsoft.com/office/drawing/2014/main" id="{B211ADEF-1453-C36A-8989-FE93B34F86EA}"/>
              </a:ext>
            </a:extLst>
          </p:cNvPr>
          <p:cNvSpPr txBox="1">
            <a:spLocks/>
          </p:cNvSpPr>
          <p:nvPr/>
        </p:nvSpPr>
        <p:spPr>
          <a:xfrm>
            <a:off x="6095867" y="1412020"/>
            <a:ext cx="5071533" cy="5965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0000"/>
              </a:lnSpc>
              <a:spcBef>
                <a:spcPts val="0"/>
              </a:spcBef>
              <a:spcAft>
                <a:spcPts val="0"/>
              </a:spcAft>
              <a:buNone/>
            </a:pPr>
            <a:r>
              <a:rPr lang="en-GB" sz="3200" dirty="0">
                <a:effectLst/>
                <a:cs typeface="Roboto" panose="02000000000000000000" pitchFamily="2" charset="0"/>
              </a:rPr>
              <a:t>As an industry, how can we work together to better prevent and respond to crisis?</a:t>
            </a:r>
          </a:p>
          <a:p>
            <a:pPr marL="0" marR="0" lvl="0" indent="0">
              <a:lnSpc>
                <a:spcPct val="100000"/>
              </a:lnSpc>
              <a:spcBef>
                <a:spcPts val="0"/>
              </a:spcBef>
              <a:spcAft>
                <a:spcPts val="0"/>
              </a:spcAft>
              <a:buNone/>
            </a:pPr>
            <a:endParaRPr lang="en-US" sz="3200" dirty="0">
              <a:effectLst/>
              <a:cs typeface="Roboto" panose="02000000000000000000" pitchFamily="2" charset="0"/>
            </a:endParaRPr>
          </a:p>
          <a:p>
            <a:pPr marL="0" marR="0" lvl="0" indent="0">
              <a:lnSpc>
                <a:spcPct val="100000"/>
              </a:lnSpc>
              <a:spcBef>
                <a:spcPts val="0"/>
              </a:spcBef>
              <a:spcAft>
                <a:spcPts val="0"/>
              </a:spcAft>
              <a:buNone/>
            </a:pPr>
            <a:r>
              <a:rPr lang="en-GB" sz="3200" dirty="0">
                <a:effectLst/>
                <a:cs typeface="Roboto" panose="02000000000000000000" pitchFamily="2" charset="0"/>
              </a:rPr>
              <a:t>How can we better hold each other accountable? </a:t>
            </a:r>
            <a:endParaRPr lang="en-US" sz="3200" dirty="0">
              <a:effectLst/>
              <a:cs typeface="Roboto" panose="02000000000000000000" pitchFamily="2" charset="0"/>
            </a:endParaRPr>
          </a:p>
        </p:txBody>
      </p:sp>
      <p:pic>
        <p:nvPicPr>
          <p:cNvPr id="2" name="Graphic 1" descr="Badge 1 with solid fill">
            <a:extLst>
              <a:ext uri="{FF2B5EF4-FFF2-40B4-BE49-F238E27FC236}">
                <a16:creationId xmlns:a16="http://schemas.microsoft.com/office/drawing/2014/main" id="{59945BC9-8779-60AB-6E71-66A332EF33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4898" y="1412020"/>
            <a:ext cx="768826" cy="768826"/>
          </a:xfrm>
          <a:prstGeom prst="rect">
            <a:avLst/>
          </a:prstGeom>
        </p:spPr>
      </p:pic>
      <p:pic>
        <p:nvPicPr>
          <p:cNvPr id="3" name="Graphic 2" descr="Badge with solid fill">
            <a:extLst>
              <a:ext uri="{FF2B5EF4-FFF2-40B4-BE49-F238E27FC236}">
                <a16:creationId xmlns:a16="http://schemas.microsoft.com/office/drawing/2014/main" id="{97FF64ED-F264-E849-0E20-320F8EC581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4898" y="3903722"/>
            <a:ext cx="768826" cy="768826"/>
          </a:xfrm>
          <a:prstGeom prst="rect">
            <a:avLst/>
          </a:prstGeom>
        </p:spPr>
      </p:pic>
    </p:spTree>
    <p:extLst>
      <p:ext uri="{BB962C8B-B14F-4D97-AF65-F5344CB8AC3E}">
        <p14:creationId xmlns:p14="http://schemas.microsoft.com/office/powerpoint/2010/main" val="391959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480392"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792278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5654513" y="1424322"/>
            <a:ext cx="4143045" cy="480027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a:p>
            <a:pPr marL="571500" indent="-571500">
              <a:buFont typeface="Arial" panose="020B0604020202020204" pitchFamily="34" charset="0"/>
              <a:buChar char="•"/>
            </a:pPr>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417546885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77A785E-17A2-C96E-57A5-D26FD007B552}"/>
              </a:ext>
            </a:extLst>
          </p:cNvPr>
          <p:cNvSpPr/>
          <p:nvPr/>
        </p:nvSpPr>
        <p:spPr>
          <a:xfrm>
            <a:off x="9340028" y="3113574"/>
            <a:ext cx="2377440"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9CC9119-756A-6450-4410-1FA7E713FFA2}"/>
              </a:ext>
            </a:extLst>
          </p:cNvPr>
          <p:cNvSpPr/>
          <p:nvPr/>
        </p:nvSpPr>
        <p:spPr>
          <a:xfrm>
            <a:off x="6351592" y="3113575"/>
            <a:ext cx="2377440"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AF1E884-B75A-D9F8-CA7C-B48846D931A3}"/>
              </a:ext>
            </a:extLst>
          </p:cNvPr>
          <p:cNvSpPr/>
          <p:nvPr/>
        </p:nvSpPr>
        <p:spPr>
          <a:xfrm>
            <a:off x="3363157" y="3113575"/>
            <a:ext cx="2377440"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FCA2F4-B99A-9A87-9967-8D6C32EE6585}"/>
              </a:ext>
            </a:extLst>
          </p:cNvPr>
          <p:cNvSpPr/>
          <p:nvPr/>
        </p:nvSpPr>
        <p:spPr>
          <a:xfrm>
            <a:off x="9754841" y="2225013"/>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D57637-6A52-171D-F673-B7233EAE5112}"/>
              </a:ext>
            </a:extLst>
          </p:cNvPr>
          <p:cNvSpPr/>
          <p:nvPr/>
        </p:nvSpPr>
        <p:spPr>
          <a:xfrm>
            <a:off x="6695211" y="2225013"/>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8E668DB4-1DA3-1EA1-C519-C991946437ED}"/>
              </a:ext>
            </a:extLst>
          </p:cNvPr>
          <p:cNvSpPr/>
          <p:nvPr/>
        </p:nvSpPr>
        <p:spPr>
          <a:xfrm>
            <a:off x="3765415" y="2285690"/>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4F49BED-3FD0-EEF5-F1E5-DC45FA682CC8}"/>
              </a:ext>
            </a:extLst>
          </p:cNvPr>
          <p:cNvSpPr>
            <a:spLocks noGrp="1"/>
          </p:cNvSpPr>
          <p:nvPr>
            <p:ph type="title"/>
          </p:nvPr>
        </p:nvSpPr>
        <p:spPr/>
        <p:txBody>
          <a:bodyPr>
            <a:normAutofit/>
          </a:bodyPr>
          <a:lstStyle/>
          <a:p>
            <a:r>
              <a:rPr lang="en-US" dirty="0"/>
              <a:t>Shipwrecked! What will you do?</a:t>
            </a:r>
            <a:endParaRPr lang="en-US" b="0" i="1" dirty="0"/>
          </a:p>
        </p:txBody>
      </p:sp>
      <p:sp>
        <p:nvSpPr>
          <p:cNvPr id="27" name="TextBox 26">
            <a:extLst>
              <a:ext uri="{FF2B5EF4-FFF2-40B4-BE49-F238E27FC236}">
                <a16:creationId xmlns:a16="http://schemas.microsoft.com/office/drawing/2014/main" id="{B2C42291-57CB-9EB6-8760-50CE89B42F01}"/>
              </a:ext>
            </a:extLst>
          </p:cNvPr>
          <p:cNvSpPr txBox="1"/>
          <p:nvPr/>
        </p:nvSpPr>
        <p:spPr>
          <a:xfrm>
            <a:off x="9331071" y="4424934"/>
            <a:ext cx="2458170" cy="646331"/>
          </a:xfrm>
          <a:prstGeom prst="rect">
            <a:avLst/>
          </a:prstGeom>
          <a:noFill/>
        </p:spPr>
        <p:txBody>
          <a:bodyPr wrap="square" lIns="91440" tIns="45720" rIns="91440" bIns="45720" rtlCol="0" anchor="t">
            <a:spAutoFit/>
          </a:bodyPr>
          <a:lstStyle/>
          <a:p>
            <a:pPr marR="0" lvl="0" algn="ctr">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What does your help message say?</a:t>
            </a:r>
          </a:p>
        </p:txBody>
      </p:sp>
      <p:sp>
        <p:nvSpPr>
          <p:cNvPr id="2" name="TextBox 1">
            <a:extLst>
              <a:ext uri="{FF2B5EF4-FFF2-40B4-BE49-F238E27FC236}">
                <a16:creationId xmlns:a16="http://schemas.microsoft.com/office/drawing/2014/main" id="{30B0310C-F2BD-AFF8-4F21-CA4A1A7B3F4C}"/>
              </a:ext>
            </a:extLst>
          </p:cNvPr>
          <p:cNvSpPr txBox="1"/>
          <p:nvPr/>
        </p:nvSpPr>
        <p:spPr>
          <a:xfrm>
            <a:off x="3332332" y="4424934"/>
            <a:ext cx="2458170" cy="646331"/>
          </a:xfrm>
          <a:prstGeom prst="rect">
            <a:avLst/>
          </a:prstGeom>
          <a:noFill/>
        </p:spPr>
        <p:txBody>
          <a:bodyPr wrap="square" lIns="91440" tIns="45720" rIns="91440" bIns="45720" rtlCol="0" anchor="t">
            <a:spAutoFit/>
          </a:bodyPr>
          <a:lstStyle/>
          <a:p>
            <a:pPr marR="0" lvl="0" algn="ctr">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Cross out three of your choices.</a:t>
            </a:r>
          </a:p>
        </p:txBody>
      </p:sp>
      <p:sp>
        <p:nvSpPr>
          <p:cNvPr id="3" name="TextBox 2">
            <a:extLst>
              <a:ext uri="{FF2B5EF4-FFF2-40B4-BE49-F238E27FC236}">
                <a16:creationId xmlns:a16="http://schemas.microsoft.com/office/drawing/2014/main" id="{2EB9460A-DFBA-176B-7873-386C00007137}"/>
              </a:ext>
            </a:extLst>
          </p:cNvPr>
          <p:cNvSpPr txBox="1"/>
          <p:nvPr/>
        </p:nvSpPr>
        <p:spPr>
          <a:xfrm>
            <a:off x="6306749" y="4424934"/>
            <a:ext cx="2458170" cy="1200329"/>
          </a:xfrm>
          <a:prstGeom prst="rect">
            <a:avLst/>
          </a:prstGeom>
          <a:noFill/>
        </p:spPr>
        <p:txBody>
          <a:bodyPr wrap="square" lIns="91440" tIns="45720" rIns="91440" bIns="45720" rtlCol="0" anchor="t">
            <a:spAutoFit/>
          </a:bodyPr>
          <a:lstStyle/>
          <a:p>
            <a:pPr marR="0" lvl="0" algn="ctr">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How do you plan to treat each person immediately and in a few days?</a:t>
            </a:r>
          </a:p>
        </p:txBody>
      </p:sp>
      <p:sp>
        <p:nvSpPr>
          <p:cNvPr id="4" name="Rectangle 3">
            <a:extLst>
              <a:ext uri="{FF2B5EF4-FFF2-40B4-BE49-F238E27FC236}">
                <a16:creationId xmlns:a16="http://schemas.microsoft.com/office/drawing/2014/main" id="{D1697115-1879-9515-3F91-1393978EF283}"/>
              </a:ext>
            </a:extLst>
          </p:cNvPr>
          <p:cNvSpPr/>
          <p:nvPr/>
        </p:nvSpPr>
        <p:spPr>
          <a:xfrm>
            <a:off x="374722" y="3106738"/>
            <a:ext cx="2377440" cy="3386137"/>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97CB8E7-6E47-728E-4B10-7B64EEA6C3DE}"/>
              </a:ext>
            </a:extLst>
          </p:cNvPr>
          <p:cNvSpPr/>
          <p:nvPr/>
        </p:nvSpPr>
        <p:spPr>
          <a:xfrm>
            <a:off x="789277" y="2257029"/>
            <a:ext cx="1547814" cy="154424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1721B9-3462-9978-8A3A-D05BBA4313A4}"/>
              </a:ext>
            </a:extLst>
          </p:cNvPr>
          <p:cNvSpPr txBox="1"/>
          <p:nvPr/>
        </p:nvSpPr>
        <p:spPr>
          <a:xfrm>
            <a:off x="334357" y="4424934"/>
            <a:ext cx="2458170" cy="646331"/>
          </a:xfrm>
          <a:prstGeom prst="rect">
            <a:avLst/>
          </a:prstGeom>
          <a:noFill/>
        </p:spPr>
        <p:txBody>
          <a:bodyPr wrap="square" lIns="91440" tIns="45720" rIns="91440" bIns="45720" rtlCol="0" anchor="t">
            <a:spAutoFit/>
          </a:bodyPr>
          <a:lstStyle/>
          <a:p>
            <a:pPr marR="0" lvl="0" algn="ctr">
              <a:spcBef>
                <a:spcPts val="0"/>
              </a:spcBef>
              <a:spcAft>
                <a:spcPts val="0"/>
              </a:spcAft>
            </a:pPr>
            <a:r>
              <a:rPr lang="en-US" dirty="0">
                <a:latin typeface="Roboto" panose="02000000000000000000" pitchFamily="2" charset="0"/>
                <a:ea typeface="Roboto" panose="02000000000000000000" pitchFamily="2" charset="0"/>
                <a:cs typeface="Roboto" panose="02000000000000000000" pitchFamily="2" charset="0"/>
              </a:rPr>
              <a:t>Choose six items for your group to keep.</a:t>
            </a:r>
          </a:p>
        </p:txBody>
      </p:sp>
      <p:pic>
        <p:nvPicPr>
          <p:cNvPr id="13" name="Graphic 12" descr="Rope Knot with solid fill">
            <a:extLst>
              <a:ext uri="{FF2B5EF4-FFF2-40B4-BE49-F238E27FC236}">
                <a16:creationId xmlns:a16="http://schemas.microsoft.com/office/drawing/2014/main" id="{45718799-B97E-BF09-C268-0B7076BEA7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9155" y="2539934"/>
            <a:ext cx="914400" cy="914400"/>
          </a:xfrm>
          <a:prstGeom prst="rect">
            <a:avLst/>
          </a:prstGeom>
        </p:spPr>
      </p:pic>
      <p:pic>
        <p:nvPicPr>
          <p:cNvPr id="18" name="Graphic 17" descr="Lightning with solid fill">
            <a:extLst>
              <a:ext uri="{FF2B5EF4-FFF2-40B4-BE49-F238E27FC236}">
                <a16:creationId xmlns:a16="http://schemas.microsoft.com/office/drawing/2014/main" id="{B4BF69B7-2950-6B16-192F-2692011B39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1488" y="2471660"/>
            <a:ext cx="1200705" cy="1200705"/>
          </a:xfrm>
          <a:prstGeom prst="rect">
            <a:avLst/>
          </a:prstGeom>
        </p:spPr>
      </p:pic>
      <p:pic>
        <p:nvPicPr>
          <p:cNvPr id="21" name="Graphic 20" descr="Medical with solid fill">
            <a:extLst>
              <a:ext uri="{FF2B5EF4-FFF2-40B4-BE49-F238E27FC236}">
                <a16:creationId xmlns:a16="http://schemas.microsoft.com/office/drawing/2014/main" id="{8472B579-13D9-C442-DA5C-33242790F8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2130" y="2471660"/>
            <a:ext cx="1031345" cy="1031345"/>
          </a:xfrm>
          <a:prstGeom prst="rect">
            <a:avLst/>
          </a:prstGeom>
        </p:spPr>
      </p:pic>
      <p:pic>
        <p:nvPicPr>
          <p:cNvPr id="29" name="Graphic 28" descr="Warning with solid fill">
            <a:extLst>
              <a:ext uri="{FF2B5EF4-FFF2-40B4-BE49-F238E27FC236}">
                <a16:creationId xmlns:a16="http://schemas.microsoft.com/office/drawing/2014/main" id="{A9C8EB60-50D8-C240-6799-41A26326DC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97558" y="2471660"/>
            <a:ext cx="914400" cy="914400"/>
          </a:xfrm>
          <a:prstGeom prst="rect">
            <a:avLst/>
          </a:prstGeom>
        </p:spPr>
      </p:pic>
    </p:spTree>
    <p:extLst>
      <p:ext uri="{BB962C8B-B14F-4D97-AF65-F5344CB8AC3E}">
        <p14:creationId xmlns:p14="http://schemas.microsoft.com/office/powerpoint/2010/main" val="333919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24" grpId="0" animBg="1"/>
      <p:bldP spid="23" grpId="0" animBg="1"/>
      <p:bldP spid="22" grpId="0" animBg="1"/>
      <p:bldP spid="15" grpId="0" animBg="1"/>
      <p:bldP spid="27" grpId="0"/>
      <p:bldP spid="2" grpId="0"/>
      <p:bldP spid="3" grpId="0"/>
      <p:bldP spid="4" grpId="0" animBg="1"/>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Dangerously Close: Explosion in West, Texas">
            <a:hlinkClick r:id="" action="ppaction://media"/>
            <a:extLst>
              <a:ext uri="{FF2B5EF4-FFF2-40B4-BE49-F238E27FC236}">
                <a16:creationId xmlns:a16="http://schemas.microsoft.com/office/drawing/2014/main" id="{47ECCA86-9248-867A-4F4B-2A24ECA5003B}"/>
              </a:ext>
            </a:extLst>
          </p:cNvPr>
          <p:cNvPicPr>
            <a:picLocks noRot="1" noChangeAspect="1"/>
          </p:cNvPicPr>
          <p:nvPr>
            <a:videoFile r:link="rId1"/>
          </p:nvPr>
        </p:nvPicPr>
        <p:blipFill>
          <a:blip r:embed="rId4"/>
          <a:stretch>
            <a:fillRect/>
          </a:stretch>
        </p:blipFill>
        <p:spPr>
          <a:xfrm>
            <a:off x="636436" y="344346"/>
            <a:ext cx="10919128" cy="6169307"/>
          </a:xfrm>
          <a:prstGeom prst="rect">
            <a:avLst/>
          </a:prstGeom>
        </p:spPr>
      </p:pic>
    </p:spTree>
    <p:extLst>
      <p:ext uri="{BB962C8B-B14F-4D97-AF65-F5344CB8AC3E}">
        <p14:creationId xmlns:p14="http://schemas.microsoft.com/office/powerpoint/2010/main" val="395236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B5E7C-C351-4B01-8030-2966A6D014AC}"/>
              </a:ext>
            </a:extLst>
          </p:cNvPr>
          <p:cNvPicPr>
            <a:picLocks noChangeAspect="1"/>
          </p:cNvPicPr>
          <p:nvPr/>
        </p:nvPicPr>
        <p:blipFill>
          <a:blip r:embed="rId3"/>
          <a:stretch>
            <a:fillRect/>
          </a:stretch>
        </p:blipFill>
        <p:spPr>
          <a:xfrm>
            <a:off x="1112619" y="580934"/>
            <a:ext cx="9966762" cy="5696131"/>
          </a:xfrm>
          <a:prstGeom prst="rect">
            <a:avLst/>
          </a:prstGeom>
        </p:spPr>
      </p:pic>
    </p:spTree>
    <p:extLst>
      <p:ext uri="{BB962C8B-B14F-4D97-AF65-F5344CB8AC3E}">
        <p14:creationId xmlns:p14="http://schemas.microsoft.com/office/powerpoint/2010/main" val="116944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D300D41-FCD0-7726-4C98-7BB2E531C73D}"/>
              </a:ext>
            </a:extLst>
          </p:cNvPr>
          <p:cNvSpPr/>
          <p:nvPr/>
        </p:nvSpPr>
        <p:spPr>
          <a:xfrm>
            <a:off x="1278504" y="2769243"/>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05B40DE-4AE9-DCB4-CE92-59814C624CD7}"/>
              </a:ext>
            </a:extLst>
          </p:cNvPr>
          <p:cNvSpPr>
            <a:spLocks noGrp="1"/>
          </p:cNvSpPr>
          <p:nvPr>
            <p:ph type="body" sz="quarter" idx="11"/>
          </p:nvPr>
        </p:nvSpPr>
        <p:spPr>
          <a:xfrm>
            <a:off x="425059" y="2090118"/>
            <a:ext cx="4021466" cy="1123122"/>
          </a:xfrm>
        </p:spPr>
        <p:txBody>
          <a:bodyPr/>
          <a:lstStyle/>
          <a:p>
            <a:pPr algn="ctr"/>
            <a:r>
              <a:rPr lang="en-US" dirty="0"/>
              <a:t>Pair Share</a:t>
            </a:r>
          </a:p>
        </p:txBody>
      </p:sp>
      <p:sp>
        <p:nvSpPr>
          <p:cNvPr id="8" name="Content Placeholder 2">
            <a:extLst>
              <a:ext uri="{FF2B5EF4-FFF2-40B4-BE49-F238E27FC236}">
                <a16:creationId xmlns:a16="http://schemas.microsoft.com/office/drawing/2014/main" id="{0DFEE5A8-8CDD-C86F-6A2D-6D6956D0CA75}"/>
              </a:ext>
            </a:extLst>
          </p:cNvPr>
          <p:cNvSpPr txBox="1">
            <a:spLocks/>
          </p:cNvSpPr>
          <p:nvPr/>
        </p:nvSpPr>
        <p:spPr>
          <a:xfrm>
            <a:off x="6093724" y="1203530"/>
            <a:ext cx="5570378" cy="379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dirty="0">
                <a:effectLst/>
                <a:cs typeface="Roboto" panose="02000000000000000000" pitchFamily="2" charset="0"/>
              </a:rPr>
              <a:t>Does the determination that this was a deliberately set fire </a:t>
            </a:r>
            <a:r>
              <a:rPr lang="en-GB" b="1" dirty="0">
                <a:effectLst/>
                <a:cs typeface="Roboto" panose="02000000000000000000" pitchFamily="2" charset="0"/>
              </a:rPr>
              <a:t>change your perception </a:t>
            </a:r>
            <a:r>
              <a:rPr lang="en-GB" dirty="0">
                <a:effectLst/>
                <a:cs typeface="Roboto" panose="02000000000000000000" pitchFamily="2" charset="0"/>
              </a:rPr>
              <a:t>of the incident? Why or why not? </a:t>
            </a:r>
          </a:p>
          <a:p>
            <a:pPr marL="0" indent="0">
              <a:lnSpc>
                <a:spcPct val="100000"/>
              </a:lnSpc>
              <a:spcBef>
                <a:spcPts val="0"/>
              </a:spcBef>
              <a:spcAft>
                <a:spcPts val="600"/>
              </a:spcAft>
              <a:buNone/>
            </a:pPr>
            <a:endParaRPr lang="en-US" dirty="0">
              <a:effectLst/>
              <a:cs typeface="Roboto" panose="02000000000000000000" pitchFamily="2" charset="0"/>
            </a:endParaRPr>
          </a:p>
          <a:p>
            <a:pPr marL="0" indent="0">
              <a:lnSpc>
                <a:spcPct val="100000"/>
              </a:lnSpc>
              <a:spcBef>
                <a:spcPts val="0"/>
              </a:spcBef>
              <a:spcAft>
                <a:spcPts val="600"/>
              </a:spcAft>
              <a:buNone/>
            </a:pPr>
            <a:r>
              <a:rPr lang="en-US" dirty="0">
                <a:effectLst/>
                <a:cs typeface="Roboto" panose="02000000000000000000" pitchFamily="2" charset="0"/>
              </a:rPr>
              <a:t>In addition to devastating the people and communities directly impacted, what do these kinds of events do to </a:t>
            </a:r>
            <a:r>
              <a:rPr lang="en-US" b="1" dirty="0">
                <a:effectLst/>
                <a:cs typeface="Roboto" panose="02000000000000000000" pitchFamily="2" charset="0"/>
              </a:rPr>
              <a:t>public trust </a:t>
            </a:r>
            <a:r>
              <a:rPr lang="en-US" dirty="0">
                <a:effectLst/>
                <a:cs typeface="Roboto" panose="02000000000000000000" pitchFamily="2" charset="0"/>
              </a:rPr>
              <a:t>and perception of the industry and/or its leaders?</a:t>
            </a:r>
          </a:p>
        </p:txBody>
      </p:sp>
      <p:pic>
        <p:nvPicPr>
          <p:cNvPr id="10" name="Graphic 9" descr="Chat outline">
            <a:extLst>
              <a:ext uri="{FF2B5EF4-FFF2-40B4-BE49-F238E27FC236}">
                <a16:creationId xmlns:a16="http://schemas.microsoft.com/office/drawing/2014/main" id="{1FD0B403-D73A-05AA-BC24-36C3574C2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388" y="2916451"/>
            <a:ext cx="1936806" cy="1936806"/>
          </a:xfrm>
          <a:prstGeom prst="rect">
            <a:avLst/>
          </a:prstGeom>
        </p:spPr>
      </p:pic>
      <p:pic>
        <p:nvPicPr>
          <p:cNvPr id="2" name="Graphic 1" descr="Badge 1 with solid fill">
            <a:extLst>
              <a:ext uri="{FF2B5EF4-FFF2-40B4-BE49-F238E27FC236}">
                <a16:creationId xmlns:a16="http://schemas.microsoft.com/office/drawing/2014/main" id="{F3B23662-0C8D-2B23-6ED4-5F7D80312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4898" y="1203530"/>
            <a:ext cx="768826" cy="768826"/>
          </a:xfrm>
          <a:prstGeom prst="rect">
            <a:avLst/>
          </a:prstGeom>
        </p:spPr>
      </p:pic>
      <p:pic>
        <p:nvPicPr>
          <p:cNvPr id="3" name="Graphic 2" descr="Badge with solid fill">
            <a:extLst>
              <a:ext uri="{FF2B5EF4-FFF2-40B4-BE49-F238E27FC236}">
                <a16:creationId xmlns:a16="http://schemas.microsoft.com/office/drawing/2014/main" id="{F163F1CA-438D-4E91-D452-E00869B745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4898" y="3500441"/>
            <a:ext cx="768826" cy="768826"/>
          </a:xfrm>
          <a:prstGeom prst="rect">
            <a:avLst/>
          </a:prstGeom>
        </p:spPr>
      </p:pic>
    </p:spTree>
    <p:extLst>
      <p:ext uri="{BB962C8B-B14F-4D97-AF65-F5344CB8AC3E}">
        <p14:creationId xmlns:p14="http://schemas.microsoft.com/office/powerpoint/2010/main" val="264934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A2CAA-F18A-7674-1810-396BD7C1D734}"/>
              </a:ext>
            </a:extLst>
          </p:cNvPr>
          <p:cNvSpPr txBox="1"/>
          <p:nvPr/>
        </p:nvSpPr>
        <p:spPr>
          <a:xfrm>
            <a:off x="1731961" y="234095"/>
            <a:ext cx="9163447"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A Call for Change: </a:t>
            </a:r>
          </a:p>
          <a:p>
            <a:pPr marL="0" marR="0">
              <a:spcBef>
                <a:spcPts val="0"/>
              </a:spcBef>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Polling Data After the Incident</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all center with solid fill">
            <a:extLst>
              <a:ext uri="{FF2B5EF4-FFF2-40B4-BE49-F238E27FC236}">
                <a16:creationId xmlns:a16="http://schemas.microsoft.com/office/drawing/2014/main" id="{33B27964-74A0-D5C7-2368-C17DCEC0B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714" y="209089"/>
            <a:ext cx="1264534" cy="1264534"/>
          </a:xfrm>
          <a:prstGeom prst="rect">
            <a:avLst/>
          </a:prstGeom>
        </p:spPr>
      </p:pic>
      <p:pic>
        <p:nvPicPr>
          <p:cNvPr id="8" name="Picture 7" descr="A screenshot of a survey&#10;&#10;Description automatically generated">
            <a:extLst>
              <a:ext uri="{FF2B5EF4-FFF2-40B4-BE49-F238E27FC236}">
                <a16:creationId xmlns:a16="http://schemas.microsoft.com/office/drawing/2014/main" id="{C481A860-7215-214E-DB7E-6ABA5F1E7C38}"/>
              </a:ext>
            </a:extLst>
          </p:cNvPr>
          <p:cNvPicPr>
            <a:picLocks noChangeAspect="1"/>
          </p:cNvPicPr>
          <p:nvPr/>
        </p:nvPicPr>
        <p:blipFill rotWithShape="1">
          <a:blip r:embed="rId5"/>
          <a:srcRect l="7146" t="22246" r="6926" b="10676"/>
          <a:stretch/>
        </p:blipFill>
        <p:spPr>
          <a:xfrm>
            <a:off x="470352" y="2990393"/>
            <a:ext cx="11508222" cy="3020507"/>
          </a:xfrm>
          <a:prstGeom prst="rect">
            <a:avLst/>
          </a:prstGeom>
        </p:spPr>
      </p:pic>
      <p:sp>
        <p:nvSpPr>
          <p:cNvPr id="10" name="TextBox 9">
            <a:extLst>
              <a:ext uri="{FF2B5EF4-FFF2-40B4-BE49-F238E27FC236}">
                <a16:creationId xmlns:a16="http://schemas.microsoft.com/office/drawing/2014/main" id="{9A3837E9-51CC-589A-BD3C-2EC32366927E}"/>
              </a:ext>
            </a:extLst>
          </p:cNvPr>
          <p:cNvSpPr txBox="1"/>
          <p:nvPr/>
        </p:nvSpPr>
        <p:spPr>
          <a:xfrm>
            <a:off x="134860" y="6258897"/>
            <a:ext cx="11616416" cy="461665"/>
          </a:xfrm>
          <a:prstGeom prst="rect">
            <a:avLst/>
          </a:prstGeom>
          <a:noFill/>
        </p:spPr>
        <p:txBody>
          <a:bodyPr wrap="square">
            <a:spAutoFit/>
          </a:bodyPr>
          <a:lstStyle/>
          <a:p>
            <a:pPr marL="0" marR="0"/>
            <a:r>
              <a:rPr lang="en-US" sz="1200" dirty="0">
                <a:effectLst/>
                <a:latin typeface="Roboto" panose="02000000000000000000" pitchFamily="2" charset="0"/>
                <a:ea typeface="Roboto" panose="02000000000000000000" pitchFamily="2" charset="0"/>
                <a:cs typeface="Roboto" panose="02000000000000000000" pitchFamily="2" charset="0"/>
              </a:rPr>
              <a:t>The incident occurred in April 2013. This poll was conducted in September 2013. </a:t>
            </a:r>
          </a:p>
          <a:p>
            <a:pPr marL="0" marR="0"/>
            <a:r>
              <a:rPr lang="en-US" sz="1200" dirty="0">
                <a:highlight>
                  <a:srgbClr val="00FFFF"/>
                </a:highlight>
                <a:latin typeface="Roboto" panose="02000000000000000000" pitchFamily="2" charset="0"/>
                <a:ea typeface="Roboto" panose="02000000000000000000" pitchFamily="2" charset="0"/>
                <a:cs typeface="Roboto" panose="02000000000000000000" pitchFamily="2" charset="0"/>
              </a:rPr>
              <a:t>Respondents: </a:t>
            </a:r>
            <a:r>
              <a:rPr lang="en-US" sz="1200" dirty="0">
                <a:effectLst/>
                <a:highlight>
                  <a:srgbClr val="00FFFF"/>
                </a:highlight>
                <a:latin typeface="Roboto" panose="02000000000000000000" pitchFamily="2" charset="0"/>
                <a:ea typeface="Roboto" panose="02000000000000000000" pitchFamily="2" charset="0"/>
                <a:cs typeface="Roboto" panose="02000000000000000000" pitchFamily="2" charset="0"/>
              </a:rPr>
              <a:t>Who was asked? It says MO, DC, and Texas “Elites” but what does that mean?</a:t>
            </a:r>
            <a:endParaRPr lang="en-US" sz="1200" dirty="0">
              <a:effectLst/>
              <a:latin typeface="Roboto" panose="02000000000000000000" pitchFamily="2" charset="0"/>
              <a:ea typeface="Roboto" panose="02000000000000000000" pitchFamily="2" charset="0"/>
              <a:cs typeface="Roboto" panose="02000000000000000000" pitchFamily="2" charset="0"/>
            </a:endParaRPr>
          </a:p>
        </p:txBody>
      </p:sp>
      <p:sp>
        <p:nvSpPr>
          <p:cNvPr id="13" name="Content Placeholder 2">
            <a:extLst>
              <a:ext uri="{FF2B5EF4-FFF2-40B4-BE49-F238E27FC236}">
                <a16:creationId xmlns:a16="http://schemas.microsoft.com/office/drawing/2014/main" id="{31D63574-E2BD-0A39-C190-70FDC3536314}"/>
              </a:ext>
            </a:extLst>
          </p:cNvPr>
          <p:cNvSpPr txBox="1">
            <a:spLocks/>
          </p:cNvSpPr>
          <p:nvPr/>
        </p:nvSpPr>
        <p:spPr>
          <a:xfrm>
            <a:off x="613282" y="2077778"/>
            <a:ext cx="10965435" cy="52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None/>
            </a:pPr>
            <a:r>
              <a:rPr lang="en-US" b="1" dirty="0">
                <a:effectLst/>
                <a:cs typeface="Roboto" panose="02000000000000000000" pitchFamily="2" charset="0"/>
              </a:rPr>
              <a:t>Question:</a:t>
            </a:r>
            <a:r>
              <a:rPr lang="en-US" dirty="0">
                <a:effectLst/>
                <a:cs typeface="Roboto" panose="02000000000000000000" pitchFamily="2" charset="0"/>
              </a:rPr>
              <a:t> Which of the following is closer to your view? </a:t>
            </a:r>
            <a:r>
              <a:rPr lang="en-US" sz="1600" i="1" dirty="0">
                <a:solidFill>
                  <a:schemeClr val="bg2">
                    <a:lumMod val="25000"/>
                  </a:schemeClr>
                </a:solidFill>
                <a:effectLst/>
                <a:cs typeface="Roboto" panose="02000000000000000000" pitchFamily="2" charset="0"/>
              </a:rPr>
              <a:t>Showing All</a:t>
            </a:r>
            <a:endParaRPr lang="en-US" dirty="0">
              <a:solidFill>
                <a:schemeClr val="bg2">
                  <a:lumMod val="25000"/>
                </a:schemeClr>
              </a:solidFill>
              <a:effectLst/>
              <a:cs typeface="Roboto" panose="02000000000000000000" pitchFamily="2" charset="0"/>
            </a:endParaRPr>
          </a:p>
        </p:txBody>
      </p:sp>
      <p:sp>
        <p:nvSpPr>
          <p:cNvPr id="14" name="Content Placeholder 2">
            <a:extLst>
              <a:ext uri="{FF2B5EF4-FFF2-40B4-BE49-F238E27FC236}">
                <a16:creationId xmlns:a16="http://schemas.microsoft.com/office/drawing/2014/main" id="{F6F6D0DF-7C67-2C2C-9778-1512B5E5F3F7}"/>
              </a:ext>
            </a:extLst>
          </p:cNvPr>
          <p:cNvSpPr txBox="1">
            <a:spLocks/>
          </p:cNvSpPr>
          <p:nvPr/>
        </p:nvSpPr>
        <p:spPr>
          <a:xfrm>
            <a:off x="939114" y="3127712"/>
            <a:ext cx="4015946" cy="1098299"/>
          </a:xfrm>
          <a:prstGeom prst="rect">
            <a:avLst/>
          </a:prstGeom>
          <a:solidFill>
            <a:srgbClr val="95B3D8"/>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800"/>
              </a:spcAft>
              <a:buNone/>
            </a:pPr>
            <a:r>
              <a:rPr lang="en-US" sz="1600" dirty="0">
                <a:effectLst/>
                <a:cs typeface="Roboto" panose="02000000000000000000" pitchFamily="2" charset="0"/>
              </a:rPr>
              <a:t>The explosion in West, Texas is reflective of inadequate safet</a:t>
            </a:r>
            <a:r>
              <a:rPr lang="en-US" sz="1600" dirty="0">
                <a:cs typeface="Roboto" panose="02000000000000000000" pitchFamily="2" charset="0"/>
              </a:rPr>
              <a:t>y precautions at one particular facility.</a:t>
            </a:r>
            <a:endParaRPr lang="en-US" sz="1600" dirty="0">
              <a:solidFill>
                <a:schemeClr val="bg2">
                  <a:lumMod val="25000"/>
                </a:schemeClr>
              </a:solidFill>
              <a:effectLst/>
              <a:cs typeface="Roboto" panose="02000000000000000000" pitchFamily="2" charset="0"/>
            </a:endParaRPr>
          </a:p>
        </p:txBody>
      </p:sp>
      <p:sp>
        <p:nvSpPr>
          <p:cNvPr id="15" name="Content Placeholder 2">
            <a:extLst>
              <a:ext uri="{FF2B5EF4-FFF2-40B4-BE49-F238E27FC236}">
                <a16:creationId xmlns:a16="http://schemas.microsoft.com/office/drawing/2014/main" id="{C6BA39FF-5079-4C81-DC59-57F580AE5D9F}"/>
              </a:ext>
            </a:extLst>
          </p:cNvPr>
          <p:cNvSpPr txBox="1">
            <a:spLocks/>
          </p:cNvSpPr>
          <p:nvPr/>
        </p:nvSpPr>
        <p:spPr>
          <a:xfrm>
            <a:off x="7488629" y="3152449"/>
            <a:ext cx="4015946" cy="1098299"/>
          </a:xfrm>
          <a:prstGeom prst="rect">
            <a:avLst/>
          </a:prstGeom>
          <a:solidFill>
            <a:srgbClr val="D99694"/>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800"/>
              </a:spcAft>
              <a:buNone/>
            </a:pPr>
            <a:r>
              <a:rPr lang="en-US" sz="1600" dirty="0">
                <a:effectLst/>
                <a:cs typeface="Roboto" panose="02000000000000000000" pitchFamily="2" charset="0"/>
              </a:rPr>
              <a:t>The explosion in West, Texas is reflective of inadequate safet</a:t>
            </a:r>
            <a:r>
              <a:rPr lang="en-US" sz="1600" dirty="0">
                <a:cs typeface="Roboto" panose="02000000000000000000" pitchFamily="2" charset="0"/>
              </a:rPr>
              <a:t>y precautions many facilities throughout the fertilizer industry.</a:t>
            </a:r>
            <a:endParaRPr lang="en-US" sz="1600" dirty="0">
              <a:solidFill>
                <a:schemeClr val="bg2">
                  <a:lumMod val="25000"/>
                </a:schemeClr>
              </a:solidFill>
              <a:effectLst/>
              <a:cs typeface="Roboto" panose="02000000000000000000" pitchFamily="2" charset="0"/>
            </a:endParaRPr>
          </a:p>
        </p:txBody>
      </p:sp>
    </p:spTree>
    <p:extLst>
      <p:ext uri="{BB962C8B-B14F-4D97-AF65-F5344CB8AC3E}">
        <p14:creationId xmlns:p14="http://schemas.microsoft.com/office/powerpoint/2010/main" val="3354612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A2CAA-F18A-7674-1810-396BD7C1D734}"/>
              </a:ext>
            </a:extLst>
          </p:cNvPr>
          <p:cNvSpPr txBox="1"/>
          <p:nvPr/>
        </p:nvSpPr>
        <p:spPr>
          <a:xfrm>
            <a:off x="1731961" y="234095"/>
            <a:ext cx="9163447"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A Call for Change: </a:t>
            </a:r>
          </a:p>
          <a:p>
            <a:pPr marL="0" marR="0">
              <a:spcBef>
                <a:spcPts val="0"/>
              </a:spcBef>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Polling Data After the Incident</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all center with solid fill">
            <a:extLst>
              <a:ext uri="{FF2B5EF4-FFF2-40B4-BE49-F238E27FC236}">
                <a16:creationId xmlns:a16="http://schemas.microsoft.com/office/drawing/2014/main" id="{33B27964-74A0-D5C7-2368-C17DCEC0B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714" y="209089"/>
            <a:ext cx="1264534" cy="1264534"/>
          </a:xfrm>
          <a:prstGeom prst="rect">
            <a:avLst/>
          </a:prstGeom>
        </p:spPr>
      </p:pic>
      <p:sp>
        <p:nvSpPr>
          <p:cNvPr id="13" name="Content Placeholder 2">
            <a:extLst>
              <a:ext uri="{FF2B5EF4-FFF2-40B4-BE49-F238E27FC236}">
                <a16:creationId xmlns:a16="http://schemas.microsoft.com/office/drawing/2014/main" id="{31D63574-E2BD-0A39-C190-70FDC3536314}"/>
              </a:ext>
            </a:extLst>
          </p:cNvPr>
          <p:cNvSpPr txBox="1">
            <a:spLocks/>
          </p:cNvSpPr>
          <p:nvPr/>
        </p:nvSpPr>
        <p:spPr>
          <a:xfrm>
            <a:off x="613282" y="1795558"/>
            <a:ext cx="10903215" cy="52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None/>
            </a:pPr>
            <a:r>
              <a:rPr lang="en-US" sz="2400" b="1" dirty="0">
                <a:effectLst/>
                <a:cs typeface="Roboto" panose="02000000000000000000" pitchFamily="2" charset="0"/>
              </a:rPr>
              <a:t>Question:</a:t>
            </a:r>
            <a:r>
              <a:rPr lang="en-US" sz="2400" dirty="0">
                <a:effectLst/>
                <a:cs typeface="Roboto" panose="02000000000000000000" pitchFamily="2" charset="0"/>
              </a:rPr>
              <a:t> </a:t>
            </a:r>
            <a:r>
              <a:rPr lang="en-US" sz="2000" dirty="0">
                <a:effectLst/>
                <a:cs typeface="Roboto" panose="02000000000000000000" pitchFamily="2" charset="0"/>
              </a:rPr>
              <a:t>Do you have a very favorable, somewhat favorable, somewhat unfavorable, or very favorable </a:t>
            </a:r>
            <a:r>
              <a:rPr lang="en-US" sz="2000" dirty="0">
                <a:cs typeface="Roboto" panose="02000000000000000000" pitchFamily="2" charset="0"/>
              </a:rPr>
              <a:t>view of these organizations or people? </a:t>
            </a:r>
            <a:r>
              <a:rPr lang="en-US" sz="1400" i="1" dirty="0">
                <a:solidFill>
                  <a:schemeClr val="bg2">
                    <a:lumMod val="25000"/>
                  </a:schemeClr>
                </a:solidFill>
                <a:effectLst/>
                <a:cs typeface="Roboto" panose="02000000000000000000" pitchFamily="2" charset="0"/>
              </a:rPr>
              <a:t>Showing All, Baseline Favorability</a:t>
            </a:r>
            <a:endParaRPr lang="en-US" sz="2400" dirty="0">
              <a:solidFill>
                <a:schemeClr val="bg2">
                  <a:lumMod val="25000"/>
                </a:schemeClr>
              </a:solidFill>
              <a:effectLst/>
              <a:cs typeface="Roboto" panose="02000000000000000000" pitchFamily="2" charset="0"/>
            </a:endParaRPr>
          </a:p>
        </p:txBody>
      </p:sp>
      <p:pic>
        <p:nvPicPr>
          <p:cNvPr id="2" name="Picture 1" descr="A graph with red and blue squares&#10;&#10;Description automatically generated with medium confidence">
            <a:extLst>
              <a:ext uri="{FF2B5EF4-FFF2-40B4-BE49-F238E27FC236}">
                <a16:creationId xmlns:a16="http://schemas.microsoft.com/office/drawing/2014/main" id="{EFF92406-9344-8020-299D-5EC74A56639E}"/>
              </a:ext>
            </a:extLst>
          </p:cNvPr>
          <p:cNvPicPr>
            <a:picLocks noChangeAspect="1"/>
          </p:cNvPicPr>
          <p:nvPr/>
        </p:nvPicPr>
        <p:blipFill rotWithShape="1">
          <a:blip r:embed="rId5"/>
          <a:srcRect t="24675" b="4794"/>
          <a:stretch/>
        </p:blipFill>
        <p:spPr>
          <a:xfrm>
            <a:off x="1527011" y="2645180"/>
            <a:ext cx="9137978" cy="4114650"/>
          </a:xfrm>
          <a:prstGeom prst="roundRect">
            <a:avLst>
              <a:gd name="adj" fmla="val 21332"/>
            </a:avLst>
          </a:prstGeom>
        </p:spPr>
      </p:pic>
    </p:spTree>
    <p:extLst>
      <p:ext uri="{BB962C8B-B14F-4D97-AF65-F5344CB8AC3E}">
        <p14:creationId xmlns:p14="http://schemas.microsoft.com/office/powerpoint/2010/main" val="2509117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BA2CAA-F18A-7674-1810-396BD7C1D734}"/>
              </a:ext>
            </a:extLst>
          </p:cNvPr>
          <p:cNvSpPr txBox="1"/>
          <p:nvPr/>
        </p:nvSpPr>
        <p:spPr>
          <a:xfrm>
            <a:off x="1731961" y="234095"/>
            <a:ext cx="9163447" cy="984885"/>
          </a:xfrm>
          <a:prstGeom prst="rect">
            <a:avLst/>
          </a:prstGeom>
          <a:noFill/>
        </p:spPr>
        <p:txBody>
          <a:bodyPr wrap="square" anchor="ctr">
            <a:spAutoFit/>
          </a:bodyPr>
          <a:lstStyle/>
          <a:p>
            <a:pPr marL="0" marR="0">
              <a:spcBef>
                <a:spcPts val="0"/>
              </a:spcBef>
            </a:pPr>
            <a:r>
              <a:rPr lang="en-US" dirty="0">
                <a:solidFill>
                  <a:srgbClr val="63A70A"/>
                </a:solidFill>
                <a:effectLst/>
                <a:latin typeface="Roboto" panose="02000000000000000000" pitchFamily="2" charset="0"/>
                <a:ea typeface="Roboto" panose="02000000000000000000" pitchFamily="2" charset="0"/>
                <a:cs typeface="Roboto" panose="02000000000000000000" pitchFamily="2" charset="0"/>
              </a:rPr>
              <a:t>A Call for Change: </a:t>
            </a:r>
          </a:p>
          <a:p>
            <a:pPr marL="0" marR="0">
              <a:spcBef>
                <a:spcPts val="0"/>
              </a:spcBef>
            </a:pPr>
            <a:r>
              <a:rPr lang="en-US" sz="4000" b="1" dirty="0">
                <a:solidFill>
                  <a:srgbClr val="00677F"/>
                </a:solidFill>
                <a:effectLst/>
                <a:latin typeface="Yrsa" panose="02020503060400000000" pitchFamily="18" charset="77"/>
                <a:ea typeface="MS Mincho" panose="02020609040205080304" pitchFamily="49" charset="-128"/>
                <a:cs typeface="Helvetica" pitchFamily="2" charset="0"/>
              </a:rPr>
              <a:t>Polling Data After the Incident</a:t>
            </a:r>
            <a:endParaRPr lang="en-US" sz="4000" dirty="0">
              <a:solidFill>
                <a:srgbClr val="00677F"/>
              </a:solidFill>
              <a:effectLst/>
              <a:latin typeface="Yrsa" panose="02020503060400000000" pitchFamily="18" charset="77"/>
              <a:ea typeface="MS Mincho" panose="02020609040205080304" pitchFamily="49" charset="-128"/>
              <a:cs typeface="Helvetica" pitchFamily="2" charset="0"/>
            </a:endParaRPr>
          </a:p>
        </p:txBody>
      </p:sp>
      <p:sp>
        <p:nvSpPr>
          <p:cNvPr id="12" name="Oval 11">
            <a:extLst>
              <a:ext uri="{FF2B5EF4-FFF2-40B4-BE49-F238E27FC236}">
                <a16:creationId xmlns:a16="http://schemas.microsoft.com/office/drawing/2014/main" id="{AA1D125F-A5B9-F685-44C6-333C5D09D8E6}"/>
              </a:ext>
            </a:extLst>
          </p:cNvPr>
          <p:cNvSpPr/>
          <p:nvPr/>
        </p:nvSpPr>
        <p:spPr>
          <a:xfrm>
            <a:off x="0" y="0"/>
            <a:ext cx="1731962" cy="17319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all center with solid fill">
            <a:extLst>
              <a:ext uri="{FF2B5EF4-FFF2-40B4-BE49-F238E27FC236}">
                <a16:creationId xmlns:a16="http://schemas.microsoft.com/office/drawing/2014/main" id="{33B27964-74A0-D5C7-2368-C17DCEC0BC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3714" y="209089"/>
            <a:ext cx="1264534" cy="1264534"/>
          </a:xfrm>
          <a:prstGeom prst="rect">
            <a:avLst/>
          </a:prstGeom>
        </p:spPr>
      </p:pic>
      <p:sp>
        <p:nvSpPr>
          <p:cNvPr id="13" name="Content Placeholder 2">
            <a:extLst>
              <a:ext uri="{FF2B5EF4-FFF2-40B4-BE49-F238E27FC236}">
                <a16:creationId xmlns:a16="http://schemas.microsoft.com/office/drawing/2014/main" id="{31D63574-E2BD-0A39-C190-70FDC3536314}"/>
              </a:ext>
            </a:extLst>
          </p:cNvPr>
          <p:cNvSpPr txBox="1">
            <a:spLocks/>
          </p:cNvSpPr>
          <p:nvPr/>
        </p:nvSpPr>
        <p:spPr>
          <a:xfrm>
            <a:off x="625111" y="1795465"/>
            <a:ext cx="10872104" cy="52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None/>
            </a:pPr>
            <a:r>
              <a:rPr lang="en-US" sz="2000" b="1" dirty="0">
                <a:effectLst/>
                <a:cs typeface="Roboto" panose="02000000000000000000" pitchFamily="2" charset="0"/>
              </a:rPr>
              <a:t>Recall of the incident was high and </a:t>
            </a:r>
            <a:r>
              <a:rPr lang="en-US" sz="2000" b="1" dirty="0">
                <a:solidFill>
                  <a:srgbClr val="00677F"/>
                </a:solidFill>
                <a:effectLst/>
                <a:cs typeface="Roboto" panose="02000000000000000000" pitchFamily="2" charset="0"/>
              </a:rPr>
              <a:t>2/3 </a:t>
            </a:r>
            <a:r>
              <a:rPr lang="en-US" sz="2000" b="1" dirty="0">
                <a:solidFill>
                  <a:srgbClr val="00677F"/>
                </a:solidFill>
                <a:cs typeface="Roboto" panose="02000000000000000000" pitchFamily="2" charset="0"/>
              </a:rPr>
              <a:t>were </a:t>
            </a:r>
            <a:r>
              <a:rPr lang="en-US" sz="2000" b="1" dirty="0">
                <a:solidFill>
                  <a:srgbClr val="00677F"/>
                </a:solidFill>
                <a:effectLst/>
                <a:cs typeface="Roboto" panose="02000000000000000000" pitchFamily="2" charset="0"/>
              </a:rPr>
              <a:t>less favorable </a:t>
            </a:r>
            <a:r>
              <a:rPr lang="en-US" sz="2000" b="1" dirty="0">
                <a:effectLst/>
                <a:cs typeface="Roboto" panose="02000000000000000000" pitchFamily="2" charset="0"/>
              </a:rPr>
              <a:t>toward the industry as a result.</a:t>
            </a:r>
            <a:endParaRPr lang="en-US" sz="2000" dirty="0">
              <a:solidFill>
                <a:schemeClr val="bg2">
                  <a:lumMod val="25000"/>
                </a:schemeClr>
              </a:solidFill>
              <a:effectLst/>
              <a:cs typeface="Roboto" panose="02000000000000000000" pitchFamily="2" charset="0"/>
            </a:endParaRPr>
          </a:p>
        </p:txBody>
      </p:sp>
      <p:pic>
        <p:nvPicPr>
          <p:cNvPr id="3" name="Picture 2">
            <a:extLst>
              <a:ext uri="{FF2B5EF4-FFF2-40B4-BE49-F238E27FC236}">
                <a16:creationId xmlns:a16="http://schemas.microsoft.com/office/drawing/2014/main" id="{62CB0D7E-C526-9A80-9586-3ECA20B4D1D7}"/>
              </a:ext>
            </a:extLst>
          </p:cNvPr>
          <p:cNvPicPr>
            <a:picLocks noChangeAspect="1"/>
          </p:cNvPicPr>
          <p:nvPr/>
        </p:nvPicPr>
        <p:blipFill rotWithShape="1">
          <a:blip r:embed="rId5"/>
          <a:srcRect l="51956" t="34667" r="4051" b="13363"/>
          <a:stretch/>
        </p:blipFill>
        <p:spPr>
          <a:xfrm>
            <a:off x="5925765" y="2511305"/>
            <a:ext cx="5037419" cy="3630155"/>
          </a:xfrm>
          <a:prstGeom prst="roundRect">
            <a:avLst/>
          </a:prstGeom>
        </p:spPr>
      </p:pic>
      <p:sp>
        <p:nvSpPr>
          <p:cNvPr id="4" name="Content Placeholder 2">
            <a:extLst>
              <a:ext uri="{FF2B5EF4-FFF2-40B4-BE49-F238E27FC236}">
                <a16:creationId xmlns:a16="http://schemas.microsoft.com/office/drawing/2014/main" id="{925613BB-146D-F0FA-AB97-3DF47027D951}"/>
              </a:ext>
            </a:extLst>
          </p:cNvPr>
          <p:cNvSpPr txBox="1">
            <a:spLocks/>
          </p:cNvSpPr>
          <p:nvPr/>
        </p:nvSpPr>
        <p:spPr>
          <a:xfrm>
            <a:off x="489713" y="6105215"/>
            <a:ext cx="10872104" cy="528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800"/>
              </a:spcAft>
              <a:buNone/>
            </a:pPr>
            <a:r>
              <a:rPr lang="en-US" sz="1200" dirty="0">
                <a:effectLst/>
                <a:latin typeface="Yrsa" panose="02020503060400000000" pitchFamily="18" charset="77"/>
                <a:cs typeface="Roboto" panose="02000000000000000000" pitchFamily="2" charset="0"/>
              </a:rPr>
              <a:t>What Respondents Read: </a:t>
            </a:r>
            <a:br>
              <a:rPr lang="en-US" sz="1200" dirty="0">
                <a:effectLst/>
                <a:latin typeface="Yrsa" panose="02020503060400000000" pitchFamily="18" charset="77"/>
                <a:cs typeface="Roboto" panose="02000000000000000000" pitchFamily="2" charset="0"/>
              </a:rPr>
            </a:br>
            <a:r>
              <a:rPr lang="en-US" sz="1200" dirty="0">
                <a:effectLst/>
                <a:latin typeface="Yrsa" panose="02020503060400000000" pitchFamily="18" charset="77"/>
                <a:cs typeface="Roboto" panose="02000000000000000000" pitchFamily="2" charset="0"/>
              </a:rPr>
              <a:t>On April 17, 2013, an explosion occurred at the West Fertilizer Company storage and distribution facility in West, Texas while emergency services personnel were responding to a fire at the facility. At least 14 people were killed, more than 160 were injured and more than 150 buildings in the surrounding area were damaged or destroyed.</a:t>
            </a:r>
            <a:endParaRPr lang="en-US" sz="1200" dirty="0">
              <a:solidFill>
                <a:schemeClr val="bg2">
                  <a:lumMod val="25000"/>
                </a:schemeClr>
              </a:solidFill>
              <a:effectLst/>
              <a:latin typeface="Yrsa" panose="02020503060400000000" pitchFamily="18" charset="77"/>
              <a:cs typeface="Roboto" panose="02000000000000000000" pitchFamily="2" charset="0"/>
            </a:endParaRPr>
          </a:p>
        </p:txBody>
      </p:sp>
      <p:pic>
        <p:nvPicPr>
          <p:cNvPr id="6" name="Picture 5">
            <a:extLst>
              <a:ext uri="{FF2B5EF4-FFF2-40B4-BE49-F238E27FC236}">
                <a16:creationId xmlns:a16="http://schemas.microsoft.com/office/drawing/2014/main" id="{46FD8BFB-8CA2-4AF1-54EE-A7CE6819385A}"/>
              </a:ext>
            </a:extLst>
          </p:cNvPr>
          <p:cNvPicPr>
            <a:picLocks noChangeAspect="1"/>
          </p:cNvPicPr>
          <p:nvPr/>
        </p:nvPicPr>
        <p:blipFill rotWithShape="1">
          <a:blip r:embed="rId5"/>
          <a:srcRect l="3202" t="34715" r="54266" b="8929"/>
          <a:stretch/>
        </p:blipFill>
        <p:spPr>
          <a:xfrm>
            <a:off x="594000" y="2297598"/>
            <a:ext cx="4707049" cy="3804801"/>
          </a:xfrm>
          <a:prstGeom prst="roundRect">
            <a:avLst/>
          </a:prstGeom>
        </p:spPr>
      </p:pic>
    </p:spTree>
    <p:extLst>
      <p:ext uri="{BB962C8B-B14F-4D97-AF65-F5344CB8AC3E}">
        <p14:creationId xmlns:p14="http://schemas.microsoft.com/office/powerpoint/2010/main" val="3712458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A74CB6-53E9-474A-82EF-E5A5DAE3AC86}">
  <ds:schemaRefs>
    <ds:schemaRef ds:uri="http://schemas.microsoft.com/sharepoint/v3/contenttype/forms"/>
  </ds:schemaRefs>
</ds:datastoreItem>
</file>

<file path=customXml/itemProps2.xml><?xml version="1.0" encoding="utf-8"?>
<ds:datastoreItem xmlns:ds="http://schemas.openxmlformats.org/officeDocument/2006/customXml" ds:itemID="{576A445D-3699-4AC3-808F-5F4A405D148A}"/>
</file>

<file path=docProps/app.xml><?xml version="1.0" encoding="utf-8"?>
<Properties xmlns="http://schemas.openxmlformats.org/officeDocument/2006/extended-properties" xmlns:vt="http://schemas.openxmlformats.org/officeDocument/2006/docPropsVTypes">
  <TotalTime>186</TotalTime>
  <Words>588</Words>
  <Application>Microsoft Office PowerPoint</Application>
  <PresentationFormat>Widescreen</PresentationFormat>
  <Paragraphs>65</Paragraphs>
  <Slides>15</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Open Sans</vt:lpstr>
      <vt:lpstr>Roboto</vt:lpstr>
      <vt:lpstr>Yrsa</vt:lpstr>
      <vt:lpstr>Office Theme</vt:lpstr>
      <vt:lpstr>PowerPoint Presentation</vt:lpstr>
      <vt:lpstr>PowerPoint Presentation</vt:lpstr>
      <vt:lpstr>Shipwrecked! What will you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2</cp:revision>
  <dcterms:created xsi:type="dcterms:W3CDTF">2023-12-15T23:36:16Z</dcterms:created>
  <dcterms:modified xsi:type="dcterms:W3CDTF">2024-01-17T04:54:12Z</dcterms:modified>
</cp:coreProperties>
</file>