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AB_D8DCF62A.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94" r:id="rId5"/>
    <p:sldId id="427" r:id="rId6"/>
    <p:sldId id="295" r:id="rId7"/>
    <p:sldId id="296" r:id="rId8"/>
    <p:sldId id="297" r:id="rId9"/>
    <p:sldId id="298" r:id="rId10"/>
    <p:sldId id="299" r:id="rId11"/>
    <p:sldId id="429" r:id="rId12"/>
    <p:sldId id="300" r:id="rId13"/>
    <p:sldId id="303" r:id="rId14"/>
    <p:sldId id="301" r:id="rId15"/>
    <p:sldId id="302" r:id="rId16"/>
    <p:sldId id="430" r:id="rId17"/>
    <p:sldId id="431" r:id="rId18"/>
    <p:sldId id="428" r:id="rId19"/>
    <p:sldId id="305" r:id="rId20"/>
    <p:sldId id="30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3F6DB1-409C-E3D1-D914-DAD8191801DE}" name="Lauren Millang" initials="LM" userId="QJ/LZTtrugZrugnJGUo/TUleAxkDapYKvTJKD1jZa98="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6654"/>
  </p:normalViewPr>
  <p:slideViewPr>
    <p:cSldViewPr snapToGrid="0">
      <p:cViewPr>
        <p:scale>
          <a:sx n="67" d="100"/>
          <a:sy n="67" d="100"/>
        </p:scale>
        <p:origin x="51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comments/modernComment_1AB_D8DCF62A.xml><?xml version="1.0" encoding="utf-8"?>
<p188:cmLst xmlns:a="http://schemas.openxmlformats.org/drawingml/2006/main" xmlns:r="http://schemas.openxmlformats.org/officeDocument/2006/relationships" xmlns:p188="http://schemas.microsoft.com/office/powerpoint/2018/8/main">
  <p188:cm id="{5E85F5B2-3830-43EF-9A0F-EA2C74EF1DCB}" authorId="{F53F6DB1-409C-E3D1-D914-DAD8191801DE}" created="2023-12-12T17:18:35.079">
    <ac:deMkLst xmlns:ac="http://schemas.microsoft.com/office/drawing/2013/main/command">
      <pc:docMk xmlns:pc="http://schemas.microsoft.com/office/powerpoint/2013/main/command"/>
      <pc:sldMk xmlns:pc="http://schemas.microsoft.com/office/powerpoint/2013/main/command" cId="3638359594" sldId="427"/>
      <ac:spMk id="11" creationId="{094B3B07-02FE-65BF-ED14-8F13C99D5A89}"/>
    </ac:deMkLst>
    <p188:txBody>
      <a:bodyPr/>
      <a:lstStyle/>
      <a:p>
        <a:r>
          <a:rPr lang="en-US"/>
          <a:t>TFI: You may need to adjust these expectations based on details that we do not know yet. Restroom location, where drinks are at, any other participant expectations can be added to this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DE27D-A197-D144-AA18-523E489CEAD9}"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5400F-1A30-ED4A-AAB2-F0ED664E8AA8}" type="slidenum">
              <a:rPr lang="en-US" smtClean="0"/>
              <a:t>‹#›</a:t>
            </a:fld>
            <a:endParaRPr lang="en-US"/>
          </a:p>
        </p:txBody>
      </p:sp>
    </p:spTree>
    <p:extLst>
      <p:ext uri="{BB962C8B-B14F-4D97-AF65-F5344CB8AC3E}">
        <p14:creationId xmlns:p14="http://schemas.microsoft.com/office/powerpoint/2010/main" val="5663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a:t>
            </a:fld>
            <a:endParaRPr lang="en-US"/>
          </a:p>
        </p:txBody>
      </p:sp>
    </p:spTree>
    <p:extLst>
      <p:ext uri="{BB962C8B-B14F-4D97-AF65-F5344CB8AC3E}">
        <p14:creationId xmlns:p14="http://schemas.microsoft.com/office/powerpoint/2010/main" val="212500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16</a:t>
            </a:fld>
            <a:endParaRPr lang="en-US"/>
          </a:p>
        </p:txBody>
      </p:sp>
    </p:spTree>
    <p:extLst>
      <p:ext uri="{BB962C8B-B14F-4D97-AF65-F5344CB8AC3E}">
        <p14:creationId xmlns:p14="http://schemas.microsoft.com/office/powerpoint/2010/main" val="73357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17</a:t>
            </a:fld>
            <a:endParaRPr lang="en-US"/>
          </a:p>
        </p:txBody>
      </p:sp>
    </p:spTree>
    <p:extLst>
      <p:ext uri="{BB962C8B-B14F-4D97-AF65-F5344CB8AC3E}">
        <p14:creationId xmlns:p14="http://schemas.microsoft.com/office/powerpoint/2010/main" val="84036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F20F2CA-B16B-C940-9D3F-E552492B5CAE}" type="slidenum">
              <a:rPr lang="en-US" smtClean="0"/>
              <a:t>3</a:t>
            </a:fld>
            <a:endParaRPr lang="en-US"/>
          </a:p>
        </p:txBody>
      </p:sp>
    </p:spTree>
    <p:extLst>
      <p:ext uri="{BB962C8B-B14F-4D97-AF65-F5344CB8AC3E}">
        <p14:creationId xmlns:p14="http://schemas.microsoft.com/office/powerpoint/2010/main" val="1405042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4</a:t>
            </a:fld>
            <a:endParaRPr lang="en-US"/>
          </a:p>
        </p:txBody>
      </p:sp>
    </p:spTree>
    <p:extLst>
      <p:ext uri="{BB962C8B-B14F-4D97-AF65-F5344CB8AC3E}">
        <p14:creationId xmlns:p14="http://schemas.microsoft.com/office/powerpoint/2010/main" val="4053544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F20F2CA-B16B-C940-9D3F-E552492B5CAE}" type="slidenum">
              <a:rPr lang="en-US" smtClean="0"/>
              <a:t>5</a:t>
            </a:fld>
            <a:endParaRPr lang="en-US"/>
          </a:p>
        </p:txBody>
      </p:sp>
    </p:spTree>
    <p:extLst>
      <p:ext uri="{BB962C8B-B14F-4D97-AF65-F5344CB8AC3E}">
        <p14:creationId xmlns:p14="http://schemas.microsoft.com/office/powerpoint/2010/main" val="3971964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F20F2CA-B16B-C940-9D3F-E552492B5CAE}" type="slidenum">
              <a:rPr lang="en-US" smtClean="0"/>
              <a:t>6</a:t>
            </a:fld>
            <a:endParaRPr lang="en-US"/>
          </a:p>
        </p:txBody>
      </p:sp>
    </p:spTree>
    <p:extLst>
      <p:ext uri="{BB962C8B-B14F-4D97-AF65-F5344CB8AC3E}">
        <p14:creationId xmlns:p14="http://schemas.microsoft.com/office/powerpoint/2010/main" val="1235784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7</a:t>
            </a:fld>
            <a:endParaRPr lang="en-US"/>
          </a:p>
        </p:txBody>
      </p:sp>
    </p:spTree>
    <p:extLst>
      <p:ext uri="{BB962C8B-B14F-4D97-AF65-F5344CB8AC3E}">
        <p14:creationId xmlns:p14="http://schemas.microsoft.com/office/powerpoint/2010/main" val="3208153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F20F2CA-B16B-C940-9D3F-E552492B5CAE}" type="slidenum">
              <a:rPr lang="en-US" smtClean="0"/>
              <a:t>9</a:t>
            </a:fld>
            <a:endParaRPr lang="en-US"/>
          </a:p>
        </p:txBody>
      </p:sp>
    </p:spTree>
    <p:extLst>
      <p:ext uri="{BB962C8B-B14F-4D97-AF65-F5344CB8AC3E}">
        <p14:creationId xmlns:p14="http://schemas.microsoft.com/office/powerpoint/2010/main" val="2912900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11</a:t>
            </a:fld>
            <a:endParaRPr lang="en-US"/>
          </a:p>
        </p:txBody>
      </p:sp>
    </p:spTree>
    <p:extLst>
      <p:ext uri="{BB962C8B-B14F-4D97-AF65-F5344CB8AC3E}">
        <p14:creationId xmlns:p14="http://schemas.microsoft.com/office/powerpoint/2010/main" val="274494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000000"/>
              </a:solidFill>
              <a:effectLst/>
              <a:latin typeface="Segoe UI" panose="020B0502040204020203" pitchFamily="34" charset="0"/>
            </a:endParaRPr>
          </a:p>
          <a:p>
            <a:endParaRPr lang="en-US" b="1" dirty="0"/>
          </a:p>
        </p:txBody>
      </p:sp>
      <p:sp>
        <p:nvSpPr>
          <p:cNvPr id="4" name="Slide Number Placeholder 3"/>
          <p:cNvSpPr>
            <a:spLocks noGrp="1"/>
          </p:cNvSpPr>
          <p:nvPr>
            <p:ph type="sldNum" sz="quarter" idx="5"/>
          </p:nvPr>
        </p:nvSpPr>
        <p:spPr/>
        <p:txBody>
          <a:bodyPr/>
          <a:lstStyle/>
          <a:p>
            <a:fld id="{3F20F2CA-B16B-C940-9D3F-E552492B5CAE}" type="slidenum">
              <a:rPr lang="en-US" smtClean="0"/>
              <a:t>12</a:t>
            </a:fld>
            <a:endParaRPr lang="en-US"/>
          </a:p>
        </p:txBody>
      </p:sp>
    </p:spTree>
    <p:extLst>
      <p:ext uri="{BB962C8B-B14F-4D97-AF65-F5344CB8AC3E}">
        <p14:creationId xmlns:p14="http://schemas.microsoft.com/office/powerpoint/2010/main" val="1347082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53742-E407-380A-0FF3-BBFFCB5207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0C4E23-88CA-0453-A05E-67491741F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09B5ED-817F-E28A-47B2-7B1B60FA3AF1}"/>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5" name="Footer Placeholder 4">
            <a:extLst>
              <a:ext uri="{FF2B5EF4-FFF2-40B4-BE49-F238E27FC236}">
                <a16:creationId xmlns:a16="http://schemas.microsoft.com/office/drawing/2014/main" id="{E5C5FA56-DE46-5811-4F85-1AA0F3FF1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06662-0CC6-D9EC-2CF0-CE868A7E29D1}"/>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3348092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CFB0D-6503-0EDB-236C-DF1BFF3AFB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40C062-1CE9-B00F-3885-47002E6543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A5BBD-D7C8-EAB9-1BDB-64FF75CB228D}"/>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5" name="Footer Placeholder 4">
            <a:extLst>
              <a:ext uri="{FF2B5EF4-FFF2-40B4-BE49-F238E27FC236}">
                <a16:creationId xmlns:a16="http://schemas.microsoft.com/office/drawing/2014/main" id="{F9C3879E-5543-F5A8-90FF-5E6EB74DB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12CC9-8F15-FC87-41D9-903C2E547A8A}"/>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4136157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6B8D94-9BDC-A1E5-84A5-51BD0E4A0F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FA5E7-B001-76FA-1D02-E740E4545A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A41A3A-42A2-34CE-BD19-1BA169541436}"/>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5" name="Footer Placeholder 4">
            <a:extLst>
              <a:ext uri="{FF2B5EF4-FFF2-40B4-BE49-F238E27FC236}">
                <a16:creationId xmlns:a16="http://schemas.microsoft.com/office/drawing/2014/main" id="{C69F1970-9FE3-3B54-4C6A-C732D2A5A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5BC75-E19C-D5B6-B0DD-3F0B47A7FE9A}"/>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1835679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CBDD7-6ACA-6E6F-0D3B-35137EB447A0}"/>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ABC9615-C122-04E2-EDB5-BFDA9521F283}"/>
              </a:ext>
            </a:extLst>
          </p:cNvPr>
          <p:cNvPicPr>
            <a:picLocks noChangeAspect="1"/>
          </p:cNvPicPr>
          <p:nvPr userDrawn="1"/>
        </p:nvPicPr>
        <p:blipFill>
          <a:blip r:embed="rId2"/>
          <a:srcRect t="9510" b="9510"/>
          <a:stretch/>
        </p:blipFill>
        <p:spPr>
          <a:xfrm>
            <a:off x="672569" y="639007"/>
            <a:ext cx="11519431" cy="6218993"/>
          </a:xfrm>
          <a:prstGeom prst="rect">
            <a:avLst/>
          </a:prstGeom>
        </p:spPr>
      </p:pic>
      <p:sp>
        <p:nvSpPr>
          <p:cNvPr id="14" name="Rectangle 13">
            <a:extLst>
              <a:ext uri="{FF2B5EF4-FFF2-40B4-BE49-F238E27FC236}">
                <a16:creationId xmlns:a16="http://schemas.microsoft.com/office/drawing/2014/main" id="{9914DA8C-4EF1-7398-7D02-DCB3E6E401E2}"/>
              </a:ext>
            </a:extLst>
          </p:cNvPr>
          <p:cNvSpPr/>
          <p:nvPr userDrawn="1"/>
        </p:nvSpPr>
        <p:spPr>
          <a:xfrm>
            <a:off x="1311966" y="0"/>
            <a:ext cx="3878344" cy="5173994"/>
          </a:xfrm>
          <a:prstGeom prst="rect">
            <a:avLst/>
          </a:prstGeom>
          <a:solidFill>
            <a:srgbClr val="A5A5A5">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E9F396E9-BCCD-7FE7-80A2-AA411A44D9FB}"/>
              </a:ext>
            </a:extLst>
          </p:cNvPr>
          <p:cNvPicPr>
            <a:picLocks noChangeAspect="1"/>
          </p:cNvPicPr>
          <p:nvPr userDrawn="1"/>
        </p:nvPicPr>
        <p:blipFill>
          <a:blip r:embed="rId3"/>
          <a:stretch>
            <a:fillRect/>
          </a:stretch>
        </p:blipFill>
        <p:spPr>
          <a:xfrm>
            <a:off x="1311967" y="5021642"/>
            <a:ext cx="3878344" cy="152351"/>
          </a:xfrm>
          <a:prstGeom prst="rect">
            <a:avLst/>
          </a:prstGeom>
        </p:spPr>
      </p:pic>
      <p:sp>
        <p:nvSpPr>
          <p:cNvPr id="31" name="Text Placeholder 30">
            <a:extLst>
              <a:ext uri="{FF2B5EF4-FFF2-40B4-BE49-F238E27FC236}">
                <a16:creationId xmlns:a16="http://schemas.microsoft.com/office/drawing/2014/main" id="{16310008-6742-6FB3-436C-60E95B1B64C8}"/>
              </a:ext>
            </a:extLst>
          </p:cNvPr>
          <p:cNvSpPr>
            <a:spLocks noGrp="1"/>
          </p:cNvSpPr>
          <p:nvPr>
            <p:ph type="body" sz="quarter" idx="13" hasCustomPrompt="1"/>
          </p:nvPr>
        </p:nvSpPr>
        <p:spPr>
          <a:xfrm>
            <a:off x="1512116" y="1351722"/>
            <a:ext cx="3663950" cy="1143000"/>
          </a:xfrm>
        </p:spPr>
        <p:txBody>
          <a:bodyPr/>
          <a:lstStyle>
            <a:lvl1pPr marL="0" indent="0" algn="ctr">
              <a:buNone/>
              <a:defRPr b="1" i="0">
                <a:solidFill>
                  <a:schemeClr val="bg1"/>
                </a:solidFill>
                <a:latin typeface="Yrsa" panose="020D0000000400000000" pitchFamily="34" charset="0"/>
              </a:defRPr>
            </a:lvl1pPr>
          </a:lstStyle>
          <a:p>
            <a:pPr lvl="0"/>
            <a:r>
              <a:rPr lang="en-US" dirty="0"/>
              <a:t>Title</a:t>
            </a:r>
          </a:p>
        </p:txBody>
      </p:sp>
      <p:sp>
        <p:nvSpPr>
          <p:cNvPr id="34" name="Text Placeholder 33">
            <a:extLst>
              <a:ext uri="{FF2B5EF4-FFF2-40B4-BE49-F238E27FC236}">
                <a16:creationId xmlns:a16="http://schemas.microsoft.com/office/drawing/2014/main" id="{4390EC35-4360-660B-37F8-03CD15AB2EEF}"/>
              </a:ext>
            </a:extLst>
          </p:cNvPr>
          <p:cNvSpPr>
            <a:spLocks noGrp="1"/>
          </p:cNvSpPr>
          <p:nvPr>
            <p:ph type="body" sz="quarter" idx="14" hasCustomPrompt="1"/>
          </p:nvPr>
        </p:nvSpPr>
        <p:spPr>
          <a:xfrm>
            <a:off x="1498600" y="3001617"/>
            <a:ext cx="3600450" cy="1460846"/>
          </a:xfrm>
        </p:spPr>
        <p:txBody>
          <a:bodyPr>
            <a:normAutofit/>
          </a:bodyPr>
          <a:lstStyle>
            <a:lvl1pPr marL="0" indent="0">
              <a:buNone/>
              <a:defRPr sz="1800">
                <a:solidFill>
                  <a:schemeClr val="bg1"/>
                </a:solidFill>
              </a:defRPr>
            </a:lvl1pPr>
          </a:lstStyle>
          <a:p>
            <a:pPr lvl="0"/>
            <a:r>
              <a:rPr lang="en-US" dirty="0"/>
              <a:t>Subtitle</a:t>
            </a:r>
          </a:p>
        </p:txBody>
      </p:sp>
    </p:spTree>
    <p:extLst>
      <p:ext uri="{BB962C8B-B14F-4D97-AF65-F5344CB8AC3E}">
        <p14:creationId xmlns:p14="http://schemas.microsoft.com/office/powerpoint/2010/main" val="3407203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19F88-D213-0E60-70A8-2085683A2CE8}"/>
              </a:ext>
            </a:extLst>
          </p:cNvPr>
          <p:cNvSpPr/>
          <p:nvPr userDrawn="1"/>
        </p:nvSpPr>
        <p:spPr>
          <a:xfrm>
            <a:off x="0" y="0"/>
            <a:ext cx="4963886"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ED7C053-0B48-E7B0-A884-AD910B42036A}"/>
              </a:ext>
            </a:extLst>
          </p:cNvPr>
          <p:cNvSpPr>
            <a:spLocks noGrp="1"/>
          </p:cNvSpPr>
          <p:nvPr>
            <p:ph type="body" sz="quarter" idx="10" hasCustomPrompt="1"/>
          </p:nvPr>
        </p:nvSpPr>
        <p:spPr>
          <a:xfrm>
            <a:off x="742122" y="2412248"/>
            <a:ext cx="609600" cy="522287"/>
          </a:xfrm>
        </p:spPr>
        <p:txBody>
          <a:bodyPr/>
          <a:lstStyle>
            <a:lvl1pPr marL="0" indent="0">
              <a:buNone/>
              <a:defRPr>
                <a:solidFill>
                  <a:srgbClr val="F7F7F7"/>
                </a:solidFill>
              </a:defRPr>
            </a:lvl1pPr>
          </a:lstStyle>
          <a:p>
            <a:pPr lvl="0"/>
            <a:r>
              <a:rPr lang="en-US" dirty="0"/>
              <a:t>01</a:t>
            </a:r>
          </a:p>
        </p:txBody>
      </p:sp>
      <p:sp>
        <p:nvSpPr>
          <p:cNvPr id="13" name="Text Placeholder 12">
            <a:extLst>
              <a:ext uri="{FF2B5EF4-FFF2-40B4-BE49-F238E27FC236}">
                <a16:creationId xmlns:a16="http://schemas.microsoft.com/office/drawing/2014/main" id="{F3397E50-8975-F046-2E15-229C00789DB4}"/>
              </a:ext>
            </a:extLst>
          </p:cNvPr>
          <p:cNvSpPr>
            <a:spLocks noGrp="1"/>
          </p:cNvSpPr>
          <p:nvPr>
            <p:ph type="body" sz="quarter" idx="11"/>
          </p:nvPr>
        </p:nvSpPr>
        <p:spPr>
          <a:xfrm>
            <a:off x="742122" y="3533155"/>
            <a:ext cx="4021466" cy="1123122"/>
          </a:xfrm>
        </p:spPr>
        <p:txBody>
          <a:bodyPr>
            <a:noAutofit/>
          </a:bodyPr>
          <a:lstStyle>
            <a:lvl1pPr marL="0" indent="0">
              <a:buNone/>
              <a:defRPr sz="3600" b="1" i="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stStyle>
          <a:p>
            <a:pPr lvl="0"/>
            <a:endParaRPr lang="en-US" dirty="0"/>
          </a:p>
        </p:txBody>
      </p:sp>
      <p:sp>
        <p:nvSpPr>
          <p:cNvPr id="15" name="Text Placeholder 14">
            <a:extLst>
              <a:ext uri="{FF2B5EF4-FFF2-40B4-BE49-F238E27FC236}">
                <a16:creationId xmlns:a16="http://schemas.microsoft.com/office/drawing/2014/main" id="{3E52426D-37C3-4D5F-28A3-531897C66C1F}"/>
              </a:ext>
            </a:extLst>
          </p:cNvPr>
          <p:cNvSpPr>
            <a:spLocks noGrp="1"/>
          </p:cNvSpPr>
          <p:nvPr>
            <p:ph type="body" sz="quarter" idx="12"/>
          </p:nvPr>
        </p:nvSpPr>
        <p:spPr>
          <a:xfrm>
            <a:off x="742123" y="4929050"/>
            <a:ext cx="4021466" cy="1280489"/>
          </a:xfrm>
        </p:spPr>
        <p:txBody>
          <a:bodyPr>
            <a:normAutofit/>
          </a:bodyPr>
          <a:lstStyle>
            <a:lvl1pPr marL="0" indent="0">
              <a:lnSpc>
                <a:spcPct val="100000"/>
              </a:lnSpc>
              <a:spcBef>
                <a:spcPts val="0"/>
              </a:spcBef>
              <a:buNone/>
              <a:defRPr sz="1800">
                <a:solidFill>
                  <a:srgbClr val="F7F7F7"/>
                </a:solidFill>
              </a:defRPr>
            </a:lvl1pPr>
          </a:lstStyle>
          <a:p>
            <a:pPr lvl="0"/>
            <a:endParaRPr lang="en-US" dirty="0"/>
          </a:p>
        </p:txBody>
      </p:sp>
      <p:sp>
        <p:nvSpPr>
          <p:cNvPr id="2" name="Rectangle 1">
            <a:extLst>
              <a:ext uri="{FF2B5EF4-FFF2-40B4-BE49-F238E27FC236}">
                <a16:creationId xmlns:a16="http://schemas.microsoft.com/office/drawing/2014/main" id="{208CFE11-2937-6035-B870-1900AAC984B3}"/>
              </a:ext>
            </a:extLst>
          </p:cNvPr>
          <p:cNvSpPr/>
          <p:nvPr userDrawn="1"/>
        </p:nvSpPr>
        <p:spPr>
          <a:xfrm>
            <a:off x="4963886" y="0"/>
            <a:ext cx="722811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256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hasCustomPrompt="1"/>
          </p:nvPr>
        </p:nvSpPr>
        <p:spPr>
          <a:xfrm>
            <a:off x="2429691" y="365125"/>
            <a:ext cx="8924108" cy="1325563"/>
          </a:xfrm>
        </p:spPr>
        <p:txBody>
          <a:bodyPr/>
          <a:lstStyle>
            <a:lvl1pPr>
              <a:defRPr>
                <a:solidFill>
                  <a:schemeClr val="bg1"/>
                </a:solidFill>
              </a:defRPr>
            </a:lvl1pPr>
          </a:lstStyle>
          <a:p>
            <a:r>
              <a:rPr lang="en-US" dirty="0"/>
              <a:t>Slide Title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E540388-8627-2032-B795-C72DDAC3A85A}"/>
              </a:ext>
            </a:extLst>
          </p:cNvPr>
          <p:cNvPicPr>
            <a:picLocks noChangeAspect="1"/>
          </p:cNvPicPr>
          <p:nvPr userDrawn="1"/>
        </p:nvPicPr>
        <p:blipFill>
          <a:blip r:embed="rId2"/>
          <a:stretch>
            <a:fillRect/>
          </a:stretch>
        </p:blipFill>
        <p:spPr>
          <a:xfrm>
            <a:off x="546652" y="586340"/>
            <a:ext cx="1766957" cy="1104348"/>
          </a:xfrm>
          <a:prstGeom prst="rect">
            <a:avLst/>
          </a:prstGeom>
        </p:spPr>
      </p:pic>
    </p:spTree>
    <p:extLst>
      <p:ext uri="{BB962C8B-B14F-4D97-AF65-F5344CB8AC3E}">
        <p14:creationId xmlns:p14="http://schemas.microsoft.com/office/powerpoint/2010/main" val="843817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838200" y="295162"/>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250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2403566" y="365125"/>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CAE020D-56AC-D850-7177-E26B1AF0701A}"/>
              </a:ext>
            </a:extLst>
          </p:cNvPr>
          <p:cNvPicPr>
            <a:picLocks noChangeAspect="1"/>
          </p:cNvPicPr>
          <p:nvPr userDrawn="1"/>
        </p:nvPicPr>
        <p:blipFill>
          <a:blip r:embed="rId2"/>
          <a:stretch>
            <a:fillRect/>
          </a:stretch>
        </p:blipFill>
        <p:spPr>
          <a:xfrm>
            <a:off x="367748" y="500397"/>
            <a:ext cx="1904465" cy="1190291"/>
          </a:xfrm>
          <a:prstGeom prst="rect">
            <a:avLst/>
          </a:prstGeom>
        </p:spPr>
      </p:pic>
    </p:spTree>
    <p:extLst>
      <p:ext uri="{BB962C8B-B14F-4D97-AF65-F5344CB8AC3E}">
        <p14:creationId xmlns:p14="http://schemas.microsoft.com/office/powerpoint/2010/main" val="2231265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5FBF91-9382-63BD-D119-D1FBE955FF1D}"/>
              </a:ext>
            </a:extLst>
          </p:cNvPr>
          <p:cNvSpPr>
            <a:spLocks noGrp="1"/>
          </p:cNvSpPr>
          <p:nvPr>
            <p:ph type="body" sz="quarter" idx="10" hasCustomPrompt="1"/>
          </p:nvPr>
        </p:nvSpPr>
        <p:spPr>
          <a:xfrm>
            <a:off x="655638" y="1855030"/>
            <a:ext cx="4967287" cy="1133475"/>
          </a:xfrm>
        </p:spPr>
        <p:txBody>
          <a:bodyPr anchor="ctr">
            <a:normAutofit/>
          </a:bodyPr>
          <a:lstStyle>
            <a:lvl1pPr marL="0" indent="0">
              <a:buNone/>
              <a:defRPr sz="32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0" name="Text Placeholder 9">
            <a:extLst>
              <a:ext uri="{FF2B5EF4-FFF2-40B4-BE49-F238E27FC236}">
                <a16:creationId xmlns:a16="http://schemas.microsoft.com/office/drawing/2014/main" id="{1651EFDD-9158-95B5-C0D7-83A449FB2BB5}"/>
              </a:ext>
            </a:extLst>
          </p:cNvPr>
          <p:cNvSpPr>
            <a:spLocks noGrp="1"/>
          </p:cNvSpPr>
          <p:nvPr>
            <p:ph type="body" sz="quarter" idx="11"/>
          </p:nvPr>
        </p:nvSpPr>
        <p:spPr>
          <a:xfrm>
            <a:off x="655638" y="2989263"/>
            <a:ext cx="4967287" cy="292100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sp>
        <p:nvSpPr>
          <p:cNvPr id="15" name="Text Placeholder 7">
            <a:extLst>
              <a:ext uri="{FF2B5EF4-FFF2-40B4-BE49-F238E27FC236}">
                <a16:creationId xmlns:a16="http://schemas.microsoft.com/office/drawing/2014/main" id="{946518E8-1270-9AA7-C4C1-896C11E6AD8F}"/>
              </a:ext>
            </a:extLst>
          </p:cNvPr>
          <p:cNvSpPr>
            <a:spLocks noGrp="1"/>
          </p:cNvSpPr>
          <p:nvPr>
            <p:ph type="body" sz="quarter" idx="13" hasCustomPrompt="1"/>
          </p:nvPr>
        </p:nvSpPr>
        <p:spPr>
          <a:xfrm>
            <a:off x="655638" y="380999"/>
            <a:ext cx="11013766" cy="1133475"/>
          </a:xfrm>
        </p:spPr>
        <p:txBody>
          <a:bodyPr anchor="ctr">
            <a:normAutofit/>
          </a:bodyPr>
          <a:lstStyle>
            <a:lvl1pPr marL="0" indent="0">
              <a:buNone/>
              <a:defRPr sz="44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6" name="Text Placeholder 7">
            <a:extLst>
              <a:ext uri="{FF2B5EF4-FFF2-40B4-BE49-F238E27FC236}">
                <a16:creationId xmlns:a16="http://schemas.microsoft.com/office/drawing/2014/main" id="{BD7B28D0-0426-9572-770A-F66883D3B8CA}"/>
              </a:ext>
            </a:extLst>
          </p:cNvPr>
          <p:cNvSpPr>
            <a:spLocks noGrp="1"/>
          </p:cNvSpPr>
          <p:nvPr>
            <p:ph type="body" sz="quarter" idx="14" hasCustomPrompt="1"/>
          </p:nvPr>
        </p:nvSpPr>
        <p:spPr>
          <a:xfrm>
            <a:off x="6702117" y="1855030"/>
            <a:ext cx="4967287" cy="1133475"/>
          </a:xfrm>
        </p:spPr>
        <p:txBody>
          <a:bodyPr anchor="ctr">
            <a:normAutofit/>
          </a:bodyPr>
          <a:lstStyle>
            <a:lvl1pPr marL="0" indent="0">
              <a:buNone/>
              <a:defRPr sz="32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7" name="Text Placeholder 9">
            <a:extLst>
              <a:ext uri="{FF2B5EF4-FFF2-40B4-BE49-F238E27FC236}">
                <a16:creationId xmlns:a16="http://schemas.microsoft.com/office/drawing/2014/main" id="{58989A50-70A1-1856-7C7C-1F2EE5068413}"/>
              </a:ext>
            </a:extLst>
          </p:cNvPr>
          <p:cNvSpPr>
            <a:spLocks noGrp="1"/>
          </p:cNvSpPr>
          <p:nvPr>
            <p:ph type="body" sz="quarter" idx="15"/>
          </p:nvPr>
        </p:nvSpPr>
        <p:spPr>
          <a:xfrm>
            <a:off x="6702117" y="2989263"/>
            <a:ext cx="4967287" cy="292100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pic>
        <p:nvPicPr>
          <p:cNvPr id="2" name="Picture 1">
            <a:extLst>
              <a:ext uri="{FF2B5EF4-FFF2-40B4-BE49-F238E27FC236}">
                <a16:creationId xmlns:a16="http://schemas.microsoft.com/office/drawing/2014/main" id="{0F67AE4D-9293-B241-0F1E-0A597639B20C}"/>
              </a:ext>
            </a:extLst>
          </p:cNvPr>
          <p:cNvPicPr>
            <a:picLocks noChangeAspect="1"/>
          </p:cNvPicPr>
          <p:nvPr userDrawn="1"/>
        </p:nvPicPr>
        <p:blipFill>
          <a:blip r:embed="rId2">
            <a:alphaModFix amt="50000"/>
          </a:blip>
          <a:stretch>
            <a:fillRect/>
          </a:stretch>
        </p:blipFill>
        <p:spPr>
          <a:xfrm>
            <a:off x="8885584" y="-296168"/>
            <a:ext cx="3714712" cy="2321696"/>
          </a:xfrm>
          <a:prstGeom prst="rect">
            <a:avLst/>
          </a:prstGeom>
        </p:spPr>
      </p:pic>
    </p:spTree>
    <p:extLst>
      <p:ext uri="{BB962C8B-B14F-4D97-AF65-F5344CB8AC3E}">
        <p14:creationId xmlns:p14="http://schemas.microsoft.com/office/powerpoint/2010/main" val="2254030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9BDD97-172C-672E-E3BA-3B431A0F428C}"/>
              </a:ext>
            </a:extLst>
          </p:cNvPr>
          <p:cNvSpPr/>
          <p:nvPr userDrawn="1"/>
        </p:nvSpPr>
        <p:spPr>
          <a:xfrm>
            <a:off x="0" y="2136913"/>
            <a:ext cx="12192000" cy="473439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6D73450-555A-2BA0-4C01-60AC3DB1589B}"/>
              </a:ext>
            </a:extLst>
          </p:cNvPr>
          <p:cNvSpPr/>
          <p:nvPr userDrawn="1"/>
        </p:nvSpPr>
        <p:spPr>
          <a:xfrm>
            <a:off x="0" y="-12989"/>
            <a:ext cx="12192000" cy="2853792"/>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4995529" y="2549682"/>
            <a:ext cx="2383467" cy="0"/>
          </a:xfrm>
          <a:prstGeom prst="line">
            <a:avLst/>
          </a:prstGeom>
          <a:ln w="12700">
            <a:solidFill>
              <a:srgbClr val="004A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144413" y="4173432"/>
            <a:ext cx="3374167" cy="1090612"/>
          </a:xfrm>
        </p:spPr>
        <p:txBody>
          <a:bodyPr anchor="ctr">
            <a:normAutofit/>
          </a:bodyPr>
          <a:lstStyle>
            <a:lvl1pPr marL="0" indent="0" algn="l">
              <a:buNone/>
              <a:defRPr sz="6000" b="1" i="0">
                <a:solidFill>
                  <a:srgbClr val="004A96"/>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Closing</a:t>
            </a:r>
          </a:p>
        </p:txBody>
      </p: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3713113" y="4173432"/>
            <a:ext cx="7998495" cy="2284412"/>
          </a:xfrm>
        </p:spPr>
        <p:txBody>
          <a:bodyPr>
            <a:normAutofit/>
          </a:bodyPr>
          <a:lstStyle>
            <a:lvl1pPr marL="0" indent="0">
              <a:buNone/>
              <a:defRPr sz="2400"/>
            </a:lvl1pPr>
          </a:lstStyle>
          <a:p>
            <a:pPr lvl="0"/>
            <a:endParaRPr lang="en-US" dirty="0"/>
          </a:p>
        </p:txBody>
      </p:sp>
      <p:pic>
        <p:nvPicPr>
          <p:cNvPr id="5" name="Picture 4">
            <a:extLst>
              <a:ext uri="{FF2B5EF4-FFF2-40B4-BE49-F238E27FC236}">
                <a16:creationId xmlns:a16="http://schemas.microsoft.com/office/drawing/2014/main" id="{879064DD-2CEF-4595-160D-98F8F37970BC}"/>
              </a:ext>
            </a:extLst>
          </p:cNvPr>
          <p:cNvPicPr>
            <a:picLocks noChangeAspect="1"/>
          </p:cNvPicPr>
          <p:nvPr userDrawn="1"/>
        </p:nvPicPr>
        <p:blipFill rotWithShape="1">
          <a:blip r:embed="rId2"/>
          <a:srcRect l="208" t="25268" r="1802" b="30429"/>
          <a:stretch/>
        </p:blipFill>
        <p:spPr>
          <a:xfrm>
            <a:off x="480391" y="543779"/>
            <a:ext cx="11231217" cy="2853792"/>
          </a:xfrm>
          <a:prstGeom prst="rect">
            <a:avLst/>
          </a:prstGeom>
        </p:spPr>
      </p:pic>
    </p:spTree>
    <p:extLst>
      <p:ext uri="{BB962C8B-B14F-4D97-AF65-F5344CB8AC3E}">
        <p14:creationId xmlns:p14="http://schemas.microsoft.com/office/powerpoint/2010/main" val="339524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6BAE-D82A-93DF-D555-B59E38FA36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4A69D7-ADBC-B1EE-E692-EEF71111F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C9B1D-BAB5-614E-7881-4189C16B96AE}"/>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5" name="Footer Placeholder 4">
            <a:extLst>
              <a:ext uri="{FF2B5EF4-FFF2-40B4-BE49-F238E27FC236}">
                <a16:creationId xmlns:a16="http://schemas.microsoft.com/office/drawing/2014/main" id="{88FDDE37-F92B-A19D-636A-F9EE10EEC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162DA-6913-08D9-F64C-FEB5CC0699F3}"/>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2040596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DFA6-7C5B-2677-73E6-0B3970291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61939B-E92E-D544-4AD4-7CF4228BA0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9637EF-94E2-7ED1-704F-CDE007E7FB9A}"/>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5" name="Footer Placeholder 4">
            <a:extLst>
              <a:ext uri="{FF2B5EF4-FFF2-40B4-BE49-F238E27FC236}">
                <a16:creationId xmlns:a16="http://schemas.microsoft.com/office/drawing/2014/main" id="{1CB29C44-E86E-97C3-6579-7774CD4E1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75088-8BCD-038D-B6A2-D909126EEC6E}"/>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3720153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BCE9-7402-E0F0-C022-0D088D5469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AFDF2-E852-00B2-7550-B23E111D78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708B8F-2C81-B499-F9AD-45B2408130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B7104D-4869-B4CB-0E9B-13BD350A9D59}"/>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6" name="Footer Placeholder 5">
            <a:extLst>
              <a:ext uri="{FF2B5EF4-FFF2-40B4-BE49-F238E27FC236}">
                <a16:creationId xmlns:a16="http://schemas.microsoft.com/office/drawing/2014/main" id="{1667C647-C62F-C850-FB94-3BEB6B340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E91623-5D2C-DBEE-F60B-6BE142432275}"/>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178344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AED0-3E5B-5DD9-1FDA-E714941C6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81E038-DFD4-85A3-E749-D7C1360B0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F300FA-D29F-F609-D3D9-F08830B1BF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E30914-63BE-CEB7-1FCD-7732C3E534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FAF7E7-C2F0-18B5-15FB-8833E124B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27B36A-75E6-84AD-6FB2-854BB1128C11}"/>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8" name="Footer Placeholder 7">
            <a:extLst>
              <a:ext uri="{FF2B5EF4-FFF2-40B4-BE49-F238E27FC236}">
                <a16:creationId xmlns:a16="http://schemas.microsoft.com/office/drawing/2014/main" id="{3B4FA857-7852-84D7-020C-C438418AC1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AA9942-5185-039B-540F-09BBFD1E0CD0}"/>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339695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C12F-E7A8-7A88-FFFB-4A6ECCF98D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3717C-65A0-0CE9-6845-896BE18D78FE}"/>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4" name="Footer Placeholder 3">
            <a:extLst>
              <a:ext uri="{FF2B5EF4-FFF2-40B4-BE49-F238E27FC236}">
                <a16:creationId xmlns:a16="http://schemas.microsoft.com/office/drawing/2014/main" id="{8A500407-906D-DB91-516E-7C4A94CA5F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6B479A-C884-D0E6-B0A3-D463F2C8C855}"/>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7118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0BABD2-D0A1-0283-ECD9-9CB3BBE8CF39}"/>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3" name="Footer Placeholder 2">
            <a:extLst>
              <a:ext uri="{FF2B5EF4-FFF2-40B4-BE49-F238E27FC236}">
                <a16:creationId xmlns:a16="http://schemas.microsoft.com/office/drawing/2014/main" id="{0D644B07-2D4B-085E-CAAA-5FCDF2D337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AFF62E-E85B-7434-DA19-65F778BF18AE}"/>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862055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3901-FB41-B1A3-48B2-B5067C4BF5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AA194C-5CD0-CDE1-433B-46473F8344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9D87CF-97F6-4793-A971-062E1F0FD2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FD1372-509E-2018-861A-43445E956696}"/>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6" name="Footer Placeholder 5">
            <a:extLst>
              <a:ext uri="{FF2B5EF4-FFF2-40B4-BE49-F238E27FC236}">
                <a16:creationId xmlns:a16="http://schemas.microsoft.com/office/drawing/2014/main" id="{778084F8-083A-95AF-9DEA-34EB07D615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91566-ABD4-BDE9-8D42-4D6A5BB88C8A}"/>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3926037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2310-6577-6DCE-55A1-FF8C3D3EB9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F5B096-AF06-FDAD-A2D1-A99E831B3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C5B27A-3EF7-155B-4A47-C7D93745E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30DFA-5CD6-B7DA-FE9E-F0DCFB113444}"/>
              </a:ext>
            </a:extLst>
          </p:cNvPr>
          <p:cNvSpPr>
            <a:spLocks noGrp="1"/>
          </p:cNvSpPr>
          <p:nvPr>
            <p:ph type="dt" sz="half" idx="10"/>
          </p:nvPr>
        </p:nvSpPr>
        <p:spPr/>
        <p:txBody>
          <a:bodyPr/>
          <a:lstStyle/>
          <a:p>
            <a:fld id="{D0F5168A-CAE6-D547-8EBC-B801F9D0A234}" type="datetimeFigureOut">
              <a:rPr lang="en-US" smtClean="0"/>
              <a:t>1/15/2024</a:t>
            </a:fld>
            <a:endParaRPr lang="en-US"/>
          </a:p>
        </p:txBody>
      </p:sp>
      <p:sp>
        <p:nvSpPr>
          <p:cNvPr id="6" name="Footer Placeholder 5">
            <a:extLst>
              <a:ext uri="{FF2B5EF4-FFF2-40B4-BE49-F238E27FC236}">
                <a16:creationId xmlns:a16="http://schemas.microsoft.com/office/drawing/2014/main" id="{F9E98245-0DBC-6198-CBBF-B36AB8166F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B9346-2197-C71C-A4E3-BBA5832F1901}"/>
              </a:ext>
            </a:extLst>
          </p:cNvPr>
          <p:cNvSpPr>
            <a:spLocks noGrp="1"/>
          </p:cNvSpPr>
          <p:nvPr>
            <p:ph type="sldNum" sz="quarter" idx="12"/>
          </p:nvPr>
        </p:nvSpPr>
        <p:spPr/>
        <p:txBody>
          <a:bodyPr/>
          <a:lstStyle/>
          <a:p>
            <a:fld id="{70B4845E-DC9F-F543-8EBE-37C7843F4740}" type="slidenum">
              <a:rPr lang="en-US" smtClean="0"/>
              <a:t>‹#›</a:t>
            </a:fld>
            <a:endParaRPr lang="en-US"/>
          </a:p>
        </p:txBody>
      </p:sp>
    </p:spTree>
    <p:extLst>
      <p:ext uri="{BB962C8B-B14F-4D97-AF65-F5344CB8AC3E}">
        <p14:creationId xmlns:p14="http://schemas.microsoft.com/office/powerpoint/2010/main" val="38895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5B6FD-BB80-0973-50EB-3A359FCA9B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50CDA7-19D0-A294-32D3-D72C48A18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09E5F-B9F7-2ED6-56B9-E258024BBD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5168A-CAE6-D547-8EBC-B801F9D0A234}" type="datetimeFigureOut">
              <a:rPr lang="en-US" smtClean="0"/>
              <a:t>1/15/2024</a:t>
            </a:fld>
            <a:endParaRPr lang="en-US"/>
          </a:p>
        </p:txBody>
      </p:sp>
      <p:sp>
        <p:nvSpPr>
          <p:cNvPr id="5" name="Footer Placeholder 4">
            <a:extLst>
              <a:ext uri="{FF2B5EF4-FFF2-40B4-BE49-F238E27FC236}">
                <a16:creationId xmlns:a16="http://schemas.microsoft.com/office/drawing/2014/main" id="{5ED37AC7-8D56-DFCB-5424-C2C9F90A24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208B36-CB62-2CEF-65B1-62BC13261A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4845E-DC9F-F543-8EBE-37C7843F4740}" type="slidenum">
              <a:rPr lang="en-US" smtClean="0"/>
              <a:t>‹#›</a:t>
            </a:fld>
            <a:endParaRPr lang="en-US"/>
          </a:p>
        </p:txBody>
      </p:sp>
    </p:spTree>
    <p:extLst>
      <p:ext uri="{BB962C8B-B14F-4D97-AF65-F5344CB8AC3E}">
        <p14:creationId xmlns:p14="http://schemas.microsoft.com/office/powerpoint/2010/main" val="4073064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AB_D8DCF62A.xml"/><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video" Target="https://www.youtube.com/embed/TDi4hzRIrgc?start=59&amp;feature=oembed" TargetMode="Externa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2D288-DD47-9F06-A409-8A66D1E9CF22}"/>
              </a:ext>
            </a:extLst>
          </p:cNvPr>
          <p:cNvSpPr>
            <a:spLocks noGrp="1"/>
          </p:cNvSpPr>
          <p:nvPr>
            <p:ph type="body" sz="quarter" idx="13"/>
          </p:nvPr>
        </p:nvSpPr>
        <p:spPr>
          <a:xfrm>
            <a:off x="1405428" y="3173732"/>
            <a:ext cx="3663950" cy="1143000"/>
          </a:xfrm>
        </p:spPr>
        <p:txBody>
          <a:bodyPr>
            <a:normAutofit/>
          </a:bodyPr>
          <a:lstStyle/>
          <a:p>
            <a:r>
              <a:rPr lang="en-US" sz="4400" dirty="0"/>
              <a:t>STRENGTHS</a:t>
            </a:r>
          </a:p>
        </p:txBody>
      </p:sp>
      <p:pic>
        <p:nvPicPr>
          <p:cNvPr id="7" name="Picture 6">
            <a:extLst>
              <a:ext uri="{FF2B5EF4-FFF2-40B4-BE49-F238E27FC236}">
                <a16:creationId xmlns:a16="http://schemas.microsoft.com/office/drawing/2014/main" id="{D7928547-51AF-6710-09D1-0F534B7AF7BD}"/>
              </a:ext>
            </a:extLst>
          </p:cNvPr>
          <p:cNvPicPr>
            <a:picLocks noChangeAspect="1"/>
          </p:cNvPicPr>
          <p:nvPr/>
        </p:nvPicPr>
        <p:blipFill>
          <a:blip r:embed="rId2"/>
          <a:stretch>
            <a:fillRect/>
          </a:stretch>
        </p:blipFill>
        <p:spPr>
          <a:xfrm>
            <a:off x="10756083" y="5783821"/>
            <a:ext cx="1611268" cy="1074179"/>
          </a:xfrm>
          <a:prstGeom prst="rect">
            <a:avLst/>
          </a:prstGeom>
        </p:spPr>
      </p:pic>
      <p:pic>
        <p:nvPicPr>
          <p:cNvPr id="9" name="Picture 8">
            <a:extLst>
              <a:ext uri="{FF2B5EF4-FFF2-40B4-BE49-F238E27FC236}">
                <a16:creationId xmlns:a16="http://schemas.microsoft.com/office/drawing/2014/main" id="{2C4FED29-84CF-8122-93AA-DA98EDAE98D5}"/>
              </a:ext>
            </a:extLst>
          </p:cNvPr>
          <p:cNvPicPr>
            <a:picLocks noChangeAspect="1"/>
          </p:cNvPicPr>
          <p:nvPr/>
        </p:nvPicPr>
        <p:blipFill>
          <a:blip r:embed="rId3"/>
          <a:stretch>
            <a:fillRect/>
          </a:stretch>
        </p:blipFill>
        <p:spPr>
          <a:xfrm>
            <a:off x="1681019" y="0"/>
            <a:ext cx="3112769" cy="3112769"/>
          </a:xfrm>
          <a:prstGeom prst="rect">
            <a:avLst/>
          </a:prstGeom>
        </p:spPr>
      </p:pic>
    </p:spTree>
    <p:extLst>
      <p:ext uri="{BB962C8B-B14F-4D97-AF65-F5344CB8AC3E}">
        <p14:creationId xmlns:p14="http://schemas.microsoft.com/office/powerpoint/2010/main" val="3248122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B8C1F78-F83E-8768-E53F-799952632045}"/>
              </a:ext>
            </a:extLst>
          </p:cNvPr>
          <p:cNvSpPr/>
          <p:nvPr/>
        </p:nvSpPr>
        <p:spPr>
          <a:xfrm>
            <a:off x="2726103" y="509714"/>
            <a:ext cx="6074534" cy="5935013"/>
          </a:xfrm>
          <a:prstGeom prst="ellipse">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8457D16-0FC3-57BD-E5F8-6988032A0861}"/>
              </a:ext>
            </a:extLst>
          </p:cNvPr>
          <p:cNvSpPr/>
          <p:nvPr/>
        </p:nvSpPr>
        <p:spPr>
          <a:xfrm>
            <a:off x="3203620" y="1191294"/>
            <a:ext cx="5033493" cy="4571999"/>
          </a:xfrm>
          <a:prstGeom prst="ellipse">
            <a:avLst/>
          </a:prstGeom>
          <a:solidFill>
            <a:srgbClr val="00A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469DCA2-74F7-6FDC-5F1D-FECA2EDD7CB5}"/>
              </a:ext>
            </a:extLst>
          </p:cNvPr>
          <p:cNvSpPr/>
          <p:nvPr/>
        </p:nvSpPr>
        <p:spPr>
          <a:xfrm>
            <a:off x="4159106" y="1959214"/>
            <a:ext cx="3208527" cy="3026536"/>
          </a:xfrm>
          <a:prstGeom prst="ellipse">
            <a:avLst/>
          </a:prstGeom>
          <a:solidFill>
            <a:srgbClr val="81D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95DAF1-5509-BE54-551D-0C68209846C2}"/>
              </a:ext>
            </a:extLst>
          </p:cNvPr>
          <p:cNvSpPr txBox="1"/>
          <p:nvPr/>
        </p:nvSpPr>
        <p:spPr>
          <a:xfrm>
            <a:off x="5129011" y="583842"/>
            <a:ext cx="51762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Roboto"/>
                <a:ea typeface="Calibri"/>
                <a:cs typeface="Calibri"/>
              </a:rPr>
              <a:t>WHAT </a:t>
            </a:r>
          </a:p>
        </p:txBody>
      </p:sp>
      <p:sp>
        <p:nvSpPr>
          <p:cNvPr id="8" name="TextBox 7">
            <a:extLst>
              <a:ext uri="{FF2B5EF4-FFF2-40B4-BE49-F238E27FC236}">
                <a16:creationId xmlns:a16="http://schemas.microsoft.com/office/drawing/2014/main" id="{5A1AF99C-1B95-2A5B-B785-C0E036383046}"/>
              </a:ext>
            </a:extLst>
          </p:cNvPr>
          <p:cNvSpPr txBox="1"/>
          <p:nvPr/>
        </p:nvSpPr>
        <p:spPr>
          <a:xfrm>
            <a:off x="5225603" y="1313644"/>
            <a:ext cx="51762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Roboto"/>
                <a:ea typeface="Calibri"/>
                <a:cs typeface="Calibri"/>
              </a:rPr>
              <a:t>HOW</a:t>
            </a:r>
          </a:p>
        </p:txBody>
      </p:sp>
      <p:sp>
        <p:nvSpPr>
          <p:cNvPr id="9" name="TextBox 8">
            <a:extLst>
              <a:ext uri="{FF2B5EF4-FFF2-40B4-BE49-F238E27FC236}">
                <a16:creationId xmlns:a16="http://schemas.microsoft.com/office/drawing/2014/main" id="{3ADD9187-B60F-A163-7E33-5C87197EDD21}"/>
              </a:ext>
            </a:extLst>
          </p:cNvPr>
          <p:cNvSpPr txBox="1"/>
          <p:nvPr/>
        </p:nvSpPr>
        <p:spPr>
          <a:xfrm>
            <a:off x="5225298" y="2234651"/>
            <a:ext cx="51762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Roboto"/>
                <a:ea typeface="Calibri"/>
                <a:cs typeface="Calibri"/>
              </a:rPr>
              <a:t>WHY</a:t>
            </a:r>
            <a:endParaRPr lang="en-US" dirty="0"/>
          </a:p>
        </p:txBody>
      </p:sp>
      <p:sp>
        <p:nvSpPr>
          <p:cNvPr id="2" name="Arrow: Left 1">
            <a:extLst>
              <a:ext uri="{FF2B5EF4-FFF2-40B4-BE49-F238E27FC236}">
                <a16:creationId xmlns:a16="http://schemas.microsoft.com/office/drawing/2014/main" id="{DE257952-F5E3-5AC7-C54D-A215C54E478C}"/>
              </a:ext>
            </a:extLst>
          </p:cNvPr>
          <p:cNvSpPr/>
          <p:nvPr/>
        </p:nvSpPr>
        <p:spPr>
          <a:xfrm>
            <a:off x="6343650" y="3190875"/>
            <a:ext cx="3714750" cy="1114425"/>
          </a:xfrm>
          <a:prstGeom prst="lef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647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F589288-B4B9-09D8-A87F-495F92FCA7F3}"/>
              </a:ext>
            </a:extLst>
          </p:cNvPr>
          <p:cNvSpPr>
            <a:spLocks noGrp="1"/>
          </p:cNvSpPr>
          <p:nvPr>
            <p:ph type="body" sz="quarter" idx="13"/>
          </p:nvPr>
        </p:nvSpPr>
        <p:spPr>
          <a:xfrm>
            <a:off x="6384926" y="894006"/>
            <a:ext cx="4630737" cy="1133475"/>
          </a:xfrm>
        </p:spPr>
        <p:txBody>
          <a:bodyPr/>
          <a:lstStyle/>
          <a:p>
            <a:r>
              <a:rPr lang="en-US" dirty="0"/>
              <a:t>Influential Leaders</a:t>
            </a:r>
          </a:p>
        </p:txBody>
      </p:sp>
      <p:sp>
        <p:nvSpPr>
          <p:cNvPr id="9" name="TextBox 8">
            <a:extLst>
              <a:ext uri="{FF2B5EF4-FFF2-40B4-BE49-F238E27FC236}">
                <a16:creationId xmlns:a16="http://schemas.microsoft.com/office/drawing/2014/main" id="{046AF1C3-7566-631F-E20E-891A37178735}"/>
              </a:ext>
            </a:extLst>
          </p:cNvPr>
          <p:cNvSpPr txBox="1"/>
          <p:nvPr/>
        </p:nvSpPr>
        <p:spPr>
          <a:xfrm>
            <a:off x="6384926" y="2124073"/>
            <a:ext cx="5448300" cy="4678204"/>
          </a:xfrm>
          <a:prstGeom prst="rect">
            <a:avLst/>
          </a:prstGeom>
          <a:noFill/>
        </p:spPr>
        <p:txBody>
          <a:bodyPr wrap="square" rtlCol="0">
            <a:spAutoFit/>
          </a:bodyPr>
          <a:lstStyle/>
          <a:p>
            <a:r>
              <a:rPr lang="en-US" sz="2800" dirty="0">
                <a:latin typeface="Roboto" panose="02000000000000000000" pitchFamily="2" charset="0"/>
                <a:ea typeface="Roboto" panose="02000000000000000000" pitchFamily="2" charset="0"/>
                <a:cs typeface="Roboto" panose="02000000000000000000" pitchFamily="2" charset="0"/>
              </a:rPr>
              <a:t>Turn to your neighbor and discuss the following:</a:t>
            </a:r>
          </a:p>
          <a:p>
            <a:pPr marL="285750" indent="-285750">
              <a:buFont typeface="Arial" panose="020B0604020202020204" pitchFamily="34" charset="0"/>
              <a:buChar char="•"/>
            </a:pPr>
            <a:endParaRPr lang="en-US" sz="2800" dirty="0">
              <a:latin typeface="Roboto" panose="02000000000000000000" pitchFamily="2" charset="0"/>
              <a:ea typeface="Roboto" panose="02000000000000000000" pitchFamily="2" charset="0"/>
              <a:cs typeface="Roboto" panose="02000000000000000000" pitchFamily="2" charset="0"/>
            </a:endParaRPr>
          </a:p>
          <a:p>
            <a:r>
              <a:rPr lang="en-US" sz="2800" dirty="0">
                <a:latin typeface="Roboto" panose="02000000000000000000" pitchFamily="2" charset="0"/>
                <a:ea typeface="Roboto" panose="02000000000000000000" pitchFamily="2" charset="0"/>
                <a:cs typeface="Roboto" panose="02000000000000000000" pitchFamily="2" charset="0"/>
              </a:rPr>
              <a:t>Think about </a:t>
            </a:r>
            <a:r>
              <a:rPr lang="en-US" sz="2800" b="1" dirty="0">
                <a:solidFill>
                  <a:srgbClr val="00677F"/>
                </a:solidFill>
                <a:latin typeface="Roboto" panose="02000000000000000000" pitchFamily="2" charset="0"/>
                <a:ea typeface="Roboto" panose="02000000000000000000" pitchFamily="2" charset="0"/>
                <a:cs typeface="Roboto" panose="02000000000000000000" pitchFamily="2" charset="0"/>
              </a:rPr>
              <a:t>influential changemakers</a:t>
            </a:r>
            <a:r>
              <a:rPr lang="en-US" sz="2800" dirty="0">
                <a:latin typeface="Roboto" panose="02000000000000000000" pitchFamily="2" charset="0"/>
                <a:ea typeface="Roboto" panose="02000000000000000000" pitchFamily="2" charset="0"/>
                <a:cs typeface="Roboto" panose="02000000000000000000" pitchFamily="2" charset="0"/>
              </a:rPr>
              <a:t> in the world. </a:t>
            </a:r>
          </a:p>
          <a:p>
            <a:pPr marL="285750" indent="-285750">
              <a:buFont typeface="Arial" panose="020B0604020202020204" pitchFamily="34" charset="0"/>
              <a:buChar char="•"/>
            </a:pPr>
            <a:endParaRPr lang="en-US" sz="28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Who are these leaders and what made them great? </a:t>
            </a:r>
          </a:p>
          <a:p>
            <a:pPr marL="285750" indent="-28575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How did they lead differently?</a:t>
            </a:r>
          </a:p>
          <a:p>
            <a:pPr marL="285750" indent="-28575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 What strengths did they use?</a:t>
            </a:r>
          </a:p>
          <a:p>
            <a:pPr marL="285750" indent="-285750">
              <a:buFont typeface="Arial" panose="020B0604020202020204" pitchFamily="34" charset="0"/>
              <a:buChar char="•"/>
            </a:pPr>
            <a:endParaRPr lang="en-US" dirty="0"/>
          </a:p>
        </p:txBody>
      </p:sp>
      <p:pic>
        <p:nvPicPr>
          <p:cNvPr id="18" name="Picture 17" descr="A person and person walking in a field&#10;&#10;Description automatically generated">
            <a:extLst>
              <a:ext uri="{FF2B5EF4-FFF2-40B4-BE49-F238E27FC236}">
                <a16:creationId xmlns:a16="http://schemas.microsoft.com/office/drawing/2014/main" id="{79BCF14D-DC92-62FC-DC85-7E7A9047739B}"/>
              </a:ext>
            </a:extLst>
          </p:cNvPr>
          <p:cNvPicPr>
            <a:picLocks noChangeAspect="1"/>
          </p:cNvPicPr>
          <p:nvPr/>
        </p:nvPicPr>
        <p:blipFill rotWithShape="1">
          <a:blip r:embed="rId3"/>
          <a:srcRect l="31660" r="18734"/>
          <a:stretch/>
        </p:blipFill>
        <p:spPr>
          <a:xfrm>
            <a:off x="-600076" y="0"/>
            <a:ext cx="6015039" cy="6819898"/>
          </a:xfrm>
          <a:prstGeom prst="rect">
            <a:avLst/>
          </a:prstGeom>
        </p:spPr>
      </p:pic>
    </p:spTree>
    <p:extLst>
      <p:ext uri="{BB962C8B-B14F-4D97-AF65-F5344CB8AC3E}">
        <p14:creationId xmlns:p14="http://schemas.microsoft.com/office/powerpoint/2010/main" val="4072731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B468-96A2-F613-E4E5-8EBA65347DFB}"/>
              </a:ext>
            </a:extLst>
          </p:cNvPr>
          <p:cNvSpPr>
            <a:spLocks noGrp="1"/>
          </p:cNvSpPr>
          <p:nvPr>
            <p:ph type="title"/>
          </p:nvPr>
        </p:nvSpPr>
        <p:spPr>
          <a:xfrm>
            <a:off x="765607" y="166883"/>
            <a:ext cx="8950234" cy="1325563"/>
          </a:xfrm>
        </p:spPr>
        <p:txBody>
          <a:bodyPr/>
          <a:lstStyle/>
          <a:p>
            <a:r>
              <a:rPr lang="en-US" dirty="0"/>
              <a:t>How Do You Lead?</a:t>
            </a:r>
          </a:p>
        </p:txBody>
      </p:sp>
      <p:sp>
        <p:nvSpPr>
          <p:cNvPr id="5" name="Rectangle 4">
            <a:extLst>
              <a:ext uri="{FF2B5EF4-FFF2-40B4-BE49-F238E27FC236}">
                <a16:creationId xmlns:a16="http://schemas.microsoft.com/office/drawing/2014/main" id="{2E46CC7A-410B-6DFD-9AEA-47701EF45A90}"/>
              </a:ext>
            </a:extLst>
          </p:cNvPr>
          <p:cNvSpPr/>
          <p:nvPr/>
        </p:nvSpPr>
        <p:spPr>
          <a:xfrm>
            <a:off x="1620883" y="1290752"/>
            <a:ext cx="4229100" cy="2371726"/>
          </a:xfrm>
          <a:prstGeom prst="rect">
            <a:avLst/>
          </a:prstGeom>
          <a:solidFill>
            <a:srgbClr val="81D3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3F2E2D-C36C-1148-3079-64B484500350}"/>
              </a:ext>
            </a:extLst>
          </p:cNvPr>
          <p:cNvSpPr/>
          <p:nvPr/>
        </p:nvSpPr>
        <p:spPr>
          <a:xfrm>
            <a:off x="1620883" y="3848213"/>
            <a:ext cx="4229100" cy="2714625"/>
          </a:xfrm>
          <a:prstGeom prst="rect">
            <a:avLst/>
          </a:prstGeom>
          <a:solidFill>
            <a:srgbClr val="81D3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946794-3134-5D2B-1439-C703DEFDB5AC}"/>
              </a:ext>
            </a:extLst>
          </p:cNvPr>
          <p:cNvSpPr/>
          <p:nvPr/>
        </p:nvSpPr>
        <p:spPr>
          <a:xfrm>
            <a:off x="6096000" y="3848213"/>
            <a:ext cx="4229100" cy="2714625"/>
          </a:xfrm>
          <a:prstGeom prst="rect">
            <a:avLst/>
          </a:prstGeom>
          <a:solidFill>
            <a:srgbClr val="81D3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4A09A0-E66A-1BEB-A5C2-E101196C42AC}"/>
              </a:ext>
            </a:extLst>
          </p:cNvPr>
          <p:cNvSpPr/>
          <p:nvPr/>
        </p:nvSpPr>
        <p:spPr>
          <a:xfrm>
            <a:off x="6096000" y="1290753"/>
            <a:ext cx="4229100" cy="2371726"/>
          </a:xfrm>
          <a:prstGeom prst="rect">
            <a:avLst/>
          </a:prstGeom>
          <a:solidFill>
            <a:srgbClr val="81D3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DAD9157-5458-A95C-C732-0FA3D9D4C778}"/>
              </a:ext>
            </a:extLst>
          </p:cNvPr>
          <p:cNvSpPr txBox="1"/>
          <p:nvPr/>
        </p:nvSpPr>
        <p:spPr>
          <a:xfrm>
            <a:off x="1874926" y="3883922"/>
            <a:ext cx="3635286" cy="369332"/>
          </a:xfrm>
          <a:prstGeom prst="rect">
            <a:avLst/>
          </a:prstGeom>
          <a:noFill/>
        </p:spPr>
        <p:txBody>
          <a:bodyPr wrap="square" rtlCol="0">
            <a:spAutoFit/>
          </a:bodyPr>
          <a:lstStyle/>
          <a:p>
            <a:pPr algn="ctr"/>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Strategic Thinking:</a:t>
            </a:r>
            <a:endParaRPr lang="en-US"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B58B8AB3-9513-F0EA-B789-17D7F8BB6F7F}"/>
              </a:ext>
            </a:extLst>
          </p:cNvPr>
          <p:cNvSpPr txBox="1"/>
          <p:nvPr/>
        </p:nvSpPr>
        <p:spPr>
          <a:xfrm>
            <a:off x="6392907" y="1366539"/>
            <a:ext cx="3635286" cy="369332"/>
          </a:xfrm>
          <a:prstGeom prst="rect">
            <a:avLst/>
          </a:prstGeom>
          <a:noFill/>
        </p:spPr>
        <p:txBody>
          <a:bodyPr wrap="square" rtlCol="0">
            <a:spAutoFit/>
          </a:bodyPr>
          <a:lstStyle/>
          <a:p>
            <a:pPr algn="ctr"/>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Relationship Building:</a:t>
            </a:r>
            <a:endParaRPr lang="en-US"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8D1399B1-E164-0625-AC72-5F0796EB3004}"/>
              </a:ext>
            </a:extLst>
          </p:cNvPr>
          <p:cNvSpPr txBox="1"/>
          <p:nvPr/>
        </p:nvSpPr>
        <p:spPr>
          <a:xfrm>
            <a:off x="1874926" y="1459601"/>
            <a:ext cx="3635286" cy="369332"/>
          </a:xfrm>
          <a:prstGeom prst="rect">
            <a:avLst/>
          </a:prstGeom>
          <a:noFill/>
        </p:spPr>
        <p:txBody>
          <a:bodyPr wrap="square" rtlCol="0">
            <a:spAutoFit/>
          </a:bodyPr>
          <a:lstStyle/>
          <a:p>
            <a:pPr algn="ctr"/>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Executing:</a:t>
            </a:r>
            <a:endParaRPr lang="en-US"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8E52B6D8-FA83-CEAB-475B-5CE733913575}"/>
              </a:ext>
            </a:extLst>
          </p:cNvPr>
          <p:cNvSpPr txBox="1"/>
          <p:nvPr/>
        </p:nvSpPr>
        <p:spPr>
          <a:xfrm>
            <a:off x="6093255" y="3886526"/>
            <a:ext cx="3635286" cy="369332"/>
          </a:xfrm>
          <a:prstGeom prst="rect">
            <a:avLst/>
          </a:prstGeom>
          <a:noFill/>
        </p:spPr>
        <p:txBody>
          <a:bodyPr wrap="square" rtlCol="0">
            <a:spAutoFit/>
          </a:bodyPr>
          <a:lstStyle/>
          <a:p>
            <a:pPr algn="ctr"/>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Influencing:</a:t>
            </a:r>
            <a:endParaRPr lang="en-US"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E50F242F-DA1B-4E16-DCC3-C7CA4496DB4C}"/>
              </a:ext>
            </a:extLst>
          </p:cNvPr>
          <p:cNvSpPr txBox="1"/>
          <p:nvPr/>
        </p:nvSpPr>
        <p:spPr>
          <a:xfrm>
            <a:off x="6272256" y="1720467"/>
            <a:ext cx="4229099" cy="553998"/>
          </a:xfrm>
          <a:prstGeom prst="rect">
            <a:avLst/>
          </a:prstGeom>
          <a:noFill/>
        </p:spPr>
        <p:txBody>
          <a:bodyPr wrap="square" lIns="91440" tIns="45720" rIns="91440" bIns="45720" rtlCol="0" anchor="t">
            <a:spAutoFit/>
          </a:bodyPr>
          <a:lstStyle/>
          <a:p>
            <a:pPr algn="ctr" fontAlgn="base"/>
            <a:r>
              <a:rPr lang="en-US" sz="1500" i="1" dirty="0">
                <a:solidFill>
                  <a:srgbClr val="000000"/>
                </a:solidFill>
                <a:latin typeface="Roboto"/>
                <a:ea typeface="Roboto"/>
                <a:cs typeface="Roboto"/>
              </a:rPr>
              <a:t>How do you build and nurture strong relationships?</a:t>
            </a:r>
            <a:endParaRPr lang="en-US" sz="1500" b="0" i="1"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1F4C4B93-64EC-376F-CF60-86CD4FDD408D}"/>
              </a:ext>
            </a:extLst>
          </p:cNvPr>
          <p:cNvSpPr txBox="1"/>
          <p:nvPr/>
        </p:nvSpPr>
        <p:spPr>
          <a:xfrm>
            <a:off x="6190298" y="4251820"/>
            <a:ext cx="4229099" cy="323165"/>
          </a:xfrm>
          <a:prstGeom prst="rect">
            <a:avLst/>
          </a:prstGeom>
          <a:noFill/>
        </p:spPr>
        <p:txBody>
          <a:bodyPr wrap="square" lIns="91440" tIns="45720" rIns="91440" bIns="45720" rtlCol="0" anchor="t">
            <a:spAutoFit/>
          </a:bodyPr>
          <a:lstStyle/>
          <a:p>
            <a:pPr algn="ctr" fontAlgn="base"/>
            <a:r>
              <a:rPr lang="en-US" sz="1500" b="0" i="1" dirty="0">
                <a:solidFill>
                  <a:srgbClr val="000000"/>
                </a:solidFill>
                <a:effectLst/>
                <a:latin typeface="Roboto"/>
                <a:ea typeface="Roboto"/>
                <a:cs typeface="Roboto"/>
              </a:rPr>
              <a:t>How do </a:t>
            </a:r>
            <a:r>
              <a:rPr lang="en-US" sz="1500" i="1" dirty="0">
                <a:solidFill>
                  <a:srgbClr val="000000"/>
                </a:solidFill>
                <a:latin typeface="Roboto"/>
                <a:ea typeface="Roboto"/>
                <a:cs typeface="Roboto"/>
              </a:rPr>
              <a:t>you influence others?</a:t>
            </a:r>
            <a:endParaRPr lang="en-US" sz="1500" b="0" i="1"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276C6897-6A32-76FE-8B31-0BE6769D3318}"/>
              </a:ext>
            </a:extLst>
          </p:cNvPr>
          <p:cNvSpPr txBox="1"/>
          <p:nvPr/>
        </p:nvSpPr>
        <p:spPr>
          <a:xfrm>
            <a:off x="1681207" y="4254688"/>
            <a:ext cx="4229099" cy="553998"/>
          </a:xfrm>
          <a:prstGeom prst="rect">
            <a:avLst/>
          </a:prstGeom>
          <a:noFill/>
        </p:spPr>
        <p:txBody>
          <a:bodyPr wrap="square" lIns="91440" tIns="45720" rIns="91440" bIns="45720" rtlCol="0" anchor="t">
            <a:spAutoFit/>
          </a:bodyPr>
          <a:lstStyle/>
          <a:p>
            <a:pPr algn="ctr"/>
            <a:r>
              <a:rPr lang="en-US" sz="1500" i="1" dirty="0">
                <a:solidFill>
                  <a:srgbClr val="000000"/>
                </a:solidFill>
                <a:latin typeface="Roboto"/>
                <a:ea typeface="Roboto"/>
                <a:cs typeface="Roboto"/>
              </a:rPr>
              <a:t>How do you absorb, think about, and analyze information and situations?</a:t>
            </a:r>
            <a:endParaRPr lang="en-US" dirty="0">
              <a:ea typeface="Calibri" panose="020F0502020204030204"/>
              <a:cs typeface="Calibri" panose="020F0502020204030204"/>
            </a:endParaRPr>
          </a:p>
        </p:txBody>
      </p:sp>
      <p:sp>
        <p:nvSpPr>
          <p:cNvPr id="4" name="TextBox 3">
            <a:extLst>
              <a:ext uri="{FF2B5EF4-FFF2-40B4-BE49-F238E27FC236}">
                <a16:creationId xmlns:a16="http://schemas.microsoft.com/office/drawing/2014/main" id="{CD63F7DD-D163-5650-EEFD-37005E1C4401}"/>
              </a:ext>
            </a:extLst>
          </p:cNvPr>
          <p:cNvSpPr txBox="1"/>
          <p:nvPr/>
        </p:nvSpPr>
        <p:spPr>
          <a:xfrm>
            <a:off x="1738356" y="1733166"/>
            <a:ext cx="4229099" cy="323165"/>
          </a:xfrm>
          <a:prstGeom prst="rect">
            <a:avLst/>
          </a:prstGeom>
          <a:noFill/>
        </p:spPr>
        <p:txBody>
          <a:bodyPr wrap="square" lIns="91440" tIns="45720" rIns="91440" bIns="45720" rtlCol="0" anchor="t">
            <a:spAutoFit/>
          </a:bodyPr>
          <a:lstStyle/>
          <a:p>
            <a:pPr algn="ctr"/>
            <a:r>
              <a:rPr lang="en-US" sz="1500" i="1" dirty="0">
                <a:solidFill>
                  <a:srgbClr val="000000"/>
                </a:solidFill>
                <a:latin typeface="Roboto"/>
                <a:ea typeface="Roboto"/>
                <a:cs typeface="Roboto"/>
              </a:rPr>
              <a:t>How do you make things happen?</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040117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B8C1F78-F83E-8768-E53F-799952632045}"/>
              </a:ext>
            </a:extLst>
          </p:cNvPr>
          <p:cNvSpPr/>
          <p:nvPr/>
        </p:nvSpPr>
        <p:spPr>
          <a:xfrm>
            <a:off x="2726103" y="509714"/>
            <a:ext cx="6074534" cy="5935013"/>
          </a:xfrm>
          <a:prstGeom prst="ellipse">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8457D16-0FC3-57BD-E5F8-6988032A0861}"/>
              </a:ext>
            </a:extLst>
          </p:cNvPr>
          <p:cNvSpPr/>
          <p:nvPr/>
        </p:nvSpPr>
        <p:spPr>
          <a:xfrm>
            <a:off x="3203620" y="1191294"/>
            <a:ext cx="5033493" cy="4571999"/>
          </a:xfrm>
          <a:prstGeom prst="ellipse">
            <a:avLst/>
          </a:prstGeom>
          <a:solidFill>
            <a:srgbClr val="00A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469DCA2-74F7-6FDC-5F1D-FECA2EDD7CB5}"/>
              </a:ext>
            </a:extLst>
          </p:cNvPr>
          <p:cNvSpPr/>
          <p:nvPr/>
        </p:nvSpPr>
        <p:spPr>
          <a:xfrm>
            <a:off x="4159106" y="1959214"/>
            <a:ext cx="3208527" cy="3026536"/>
          </a:xfrm>
          <a:prstGeom prst="ellipse">
            <a:avLst/>
          </a:prstGeom>
          <a:solidFill>
            <a:srgbClr val="81D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95DAF1-5509-BE54-551D-0C68209846C2}"/>
              </a:ext>
            </a:extLst>
          </p:cNvPr>
          <p:cNvSpPr txBox="1"/>
          <p:nvPr/>
        </p:nvSpPr>
        <p:spPr>
          <a:xfrm>
            <a:off x="5129011" y="583842"/>
            <a:ext cx="51762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Roboto"/>
                <a:ea typeface="Calibri"/>
                <a:cs typeface="Calibri"/>
              </a:rPr>
              <a:t>WHAT </a:t>
            </a:r>
          </a:p>
        </p:txBody>
      </p:sp>
      <p:sp>
        <p:nvSpPr>
          <p:cNvPr id="8" name="TextBox 7">
            <a:extLst>
              <a:ext uri="{FF2B5EF4-FFF2-40B4-BE49-F238E27FC236}">
                <a16:creationId xmlns:a16="http://schemas.microsoft.com/office/drawing/2014/main" id="{5A1AF99C-1B95-2A5B-B785-C0E036383046}"/>
              </a:ext>
            </a:extLst>
          </p:cNvPr>
          <p:cNvSpPr txBox="1"/>
          <p:nvPr/>
        </p:nvSpPr>
        <p:spPr>
          <a:xfrm>
            <a:off x="5225603" y="1313644"/>
            <a:ext cx="51762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Roboto"/>
                <a:ea typeface="Calibri"/>
                <a:cs typeface="Calibri"/>
              </a:rPr>
              <a:t>HOW</a:t>
            </a:r>
          </a:p>
        </p:txBody>
      </p:sp>
      <p:sp>
        <p:nvSpPr>
          <p:cNvPr id="9" name="TextBox 8">
            <a:extLst>
              <a:ext uri="{FF2B5EF4-FFF2-40B4-BE49-F238E27FC236}">
                <a16:creationId xmlns:a16="http://schemas.microsoft.com/office/drawing/2014/main" id="{3ADD9187-B60F-A163-7E33-5C87197EDD21}"/>
              </a:ext>
            </a:extLst>
          </p:cNvPr>
          <p:cNvSpPr txBox="1"/>
          <p:nvPr/>
        </p:nvSpPr>
        <p:spPr>
          <a:xfrm>
            <a:off x="5225298" y="2234651"/>
            <a:ext cx="51762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Roboto"/>
                <a:ea typeface="Calibri"/>
                <a:cs typeface="Calibri"/>
              </a:rPr>
              <a:t>WHY</a:t>
            </a:r>
            <a:endParaRPr lang="en-US" dirty="0"/>
          </a:p>
        </p:txBody>
      </p:sp>
      <p:sp>
        <p:nvSpPr>
          <p:cNvPr id="2" name="Arrow: Left 1">
            <a:extLst>
              <a:ext uri="{FF2B5EF4-FFF2-40B4-BE49-F238E27FC236}">
                <a16:creationId xmlns:a16="http://schemas.microsoft.com/office/drawing/2014/main" id="{DE257952-F5E3-5AC7-C54D-A215C54E478C}"/>
              </a:ext>
            </a:extLst>
          </p:cNvPr>
          <p:cNvSpPr/>
          <p:nvPr/>
        </p:nvSpPr>
        <p:spPr>
          <a:xfrm>
            <a:off x="7813414" y="2757385"/>
            <a:ext cx="3714750" cy="1114425"/>
          </a:xfrm>
          <a:prstGeom prst="lef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 2">
            <a:extLst>
              <a:ext uri="{FF2B5EF4-FFF2-40B4-BE49-F238E27FC236}">
                <a16:creationId xmlns:a16="http://schemas.microsoft.com/office/drawing/2014/main" id="{D1D5A9A6-5751-E665-6068-F065C9C2F29A}"/>
              </a:ext>
            </a:extLst>
          </p:cNvPr>
          <p:cNvSpPr/>
          <p:nvPr/>
        </p:nvSpPr>
        <p:spPr>
          <a:xfrm>
            <a:off x="8103822" y="1336649"/>
            <a:ext cx="3714750" cy="1114425"/>
          </a:xfrm>
          <a:prstGeom prst="lef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638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9F772A-2E2B-55C5-6A32-23BE768C0194}"/>
              </a:ext>
            </a:extLst>
          </p:cNvPr>
          <p:cNvSpPr>
            <a:spLocks noGrp="1"/>
          </p:cNvSpPr>
          <p:nvPr>
            <p:ph type="body" sz="quarter" idx="13"/>
          </p:nvPr>
        </p:nvSpPr>
        <p:spPr/>
        <p:txBody>
          <a:bodyPr>
            <a:normAutofit/>
          </a:bodyPr>
          <a:lstStyle/>
          <a:p>
            <a:r>
              <a:rPr lang="en-US" sz="4400" dirty="0"/>
              <a:t>Reflection</a:t>
            </a:r>
          </a:p>
        </p:txBody>
      </p:sp>
    </p:spTree>
    <p:extLst>
      <p:ext uri="{BB962C8B-B14F-4D97-AF65-F5344CB8AC3E}">
        <p14:creationId xmlns:p14="http://schemas.microsoft.com/office/powerpoint/2010/main" val="105517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E587-FD81-BFF7-32FA-94D488EBE442}"/>
              </a:ext>
            </a:extLst>
          </p:cNvPr>
          <p:cNvSpPr>
            <a:spLocks noGrp="1"/>
          </p:cNvSpPr>
          <p:nvPr>
            <p:ph type="title"/>
          </p:nvPr>
        </p:nvSpPr>
        <p:spPr/>
        <p:txBody>
          <a:bodyPr>
            <a:normAutofit fontScale="90000"/>
          </a:bodyPr>
          <a:lstStyle/>
          <a:p>
            <a:r>
              <a:rPr lang="en-US" dirty="0"/>
              <a:t>Beyond ourselves- </a:t>
            </a:r>
            <a:br>
              <a:rPr lang="en-US" dirty="0"/>
            </a:br>
            <a:r>
              <a:rPr lang="en-US" dirty="0"/>
              <a:t>What does this mean in the fertilizer industry?</a:t>
            </a:r>
          </a:p>
        </p:txBody>
      </p:sp>
      <p:sp>
        <p:nvSpPr>
          <p:cNvPr id="3" name="Content Placeholder 2">
            <a:extLst>
              <a:ext uri="{FF2B5EF4-FFF2-40B4-BE49-F238E27FC236}">
                <a16:creationId xmlns:a16="http://schemas.microsoft.com/office/drawing/2014/main" id="{790CCFF6-BB10-E972-337C-2C2BF94E1A15}"/>
              </a:ext>
            </a:extLst>
          </p:cNvPr>
          <p:cNvSpPr>
            <a:spLocks noGrp="1"/>
          </p:cNvSpPr>
          <p:nvPr>
            <p:ph idx="1"/>
          </p:nvPr>
        </p:nvSpPr>
        <p:spPr/>
        <p:txBody>
          <a:bodyPr/>
          <a:lstStyle/>
          <a:p>
            <a:r>
              <a:rPr lang="en-US" dirty="0"/>
              <a:t>Executing- How can you use your strengths to help the industry accomplish its goals?</a:t>
            </a:r>
          </a:p>
          <a:p>
            <a:r>
              <a:rPr lang="en-US" dirty="0"/>
              <a:t>Influencing- How can you influence other leaders or stakeholders within the fertilizer industry?</a:t>
            </a:r>
          </a:p>
          <a:p>
            <a:r>
              <a:rPr lang="en-US" dirty="0"/>
              <a:t>Strategic Thinking- How can you think strategically about situations impacting the fertilizer industry?</a:t>
            </a:r>
          </a:p>
          <a:p>
            <a:r>
              <a:rPr lang="en-US" dirty="0"/>
              <a:t>Relationship Building- How can you build and nurture strong relationships within the fertilizer industry?</a:t>
            </a:r>
          </a:p>
        </p:txBody>
      </p:sp>
    </p:spTree>
    <p:extLst>
      <p:ext uri="{BB962C8B-B14F-4D97-AF65-F5344CB8AC3E}">
        <p14:creationId xmlns:p14="http://schemas.microsoft.com/office/powerpoint/2010/main" val="3276883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533C-7BC1-12C0-F06A-972C08C68C9D}"/>
              </a:ext>
            </a:extLst>
          </p:cNvPr>
          <p:cNvSpPr>
            <a:spLocks noGrp="1"/>
          </p:cNvSpPr>
          <p:nvPr>
            <p:ph type="title"/>
          </p:nvPr>
        </p:nvSpPr>
        <p:spPr/>
        <p:txBody>
          <a:bodyPr/>
          <a:lstStyle/>
          <a:p>
            <a:r>
              <a:rPr lang="en-US" dirty="0"/>
              <a:t>Session Review </a:t>
            </a:r>
          </a:p>
        </p:txBody>
      </p:sp>
      <p:sp>
        <p:nvSpPr>
          <p:cNvPr id="3" name="Content Placeholder 2">
            <a:extLst>
              <a:ext uri="{FF2B5EF4-FFF2-40B4-BE49-F238E27FC236}">
                <a16:creationId xmlns:a16="http://schemas.microsoft.com/office/drawing/2014/main" id="{AA426D50-6AF0-BEBF-106E-A55B70949FF2}"/>
              </a:ext>
            </a:extLst>
          </p:cNvPr>
          <p:cNvSpPr>
            <a:spLocks noGrp="1"/>
          </p:cNvSpPr>
          <p:nvPr>
            <p:ph idx="1"/>
          </p:nvPr>
        </p:nvSpPr>
        <p:spPr>
          <a:xfrm>
            <a:off x="838200" y="2206831"/>
            <a:ext cx="10515600" cy="3796936"/>
          </a:xfrm>
        </p:spPr>
        <p:txBody>
          <a:bodyPr vert="horz" lIns="91440" tIns="45720" rIns="91440" bIns="45720" rtlCol="0" anchor="t">
            <a:normAutofit/>
          </a:bodyPr>
          <a:lstStyle/>
          <a:p>
            <a:pPr marL="0" indent="0">
              <a:buNone/>
            </a:pPr>
            <a:r>
              <a:rPr lang="en-US" dirty="0">
                <a:latin typeface="Roboto"/>
                <a:ea typeface="Roboto"/>
              </a:rPr>
              <a:t>For this session, write down and post on the Green &amp; Growing Wall:</a:t>
            </a:r>
            <a:endParaRPr lang="en-US" dirty="0"/>
          </a:p>
          <a:p>
            <a:r>
              <a:rPr lang="en-US" b="1" dirty="0">
                <a:latin typeface="Roboto"/>
                <a:ea typeface="Roboto"/>
              </a:rPr>
              <a:t>Which session is most appealing to you? How do your strengths play a role in that perception? </a:t>
            </a:r>
            <a:endParaRPr lang="en-US" b="1" dirty="0"/>
          </a:p>
        </p:txBody>
      </p:sp>
    </p:spTree>
    <p:extLst>
      <p:ext uri="{BB962C8B-B14F-4D97-AF65-F5344CB8AC3E}">
        <p14:creationId xmlns:p14="http://schemas.microsoft.com/office/powerpoint/2010/main" val="116700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4AC1D-8CD9-06C5-595F-723B631E284F}"/>
              </a:ext>
            </a:extLst>
          </p:cNvPr>
          <p:cNvSpPr>
            <a:spLocks noGrp="1"/>
          </p:cNvSpPr>
          <p:nvPr>
            <p:ph type="body" sz="quarter" idx="11"/>
          </p:nvPr>
        </p:nvSpPr>
        <p:spPr>
          <a:xfrm>
            <a:off x="489340" y="4173432"/>
            <a:ext cx="3374167" cy="1090612"/>
          </a:xfrm>
        </p:spPr>
        <p:txBody>
          <a:bodyPr/>
          <a:lstStyle/>
          <a:p>
            <a:r>
              <a:rPr lang="en-US" dirty="0"/>
              <a:t>Closing</a:t>
            </a:r>
          </a:p>
        </p:txBody>
      </p:sp>
      <p:sp>
        <p:nvSpPr>
          <p:cNvPr id="3" name="Text Placeholder 2">
            <a:extLst>
              <a:ext uri="{FF2B5EF4-FFF2-40B4-BE49-F238E27FC236}">
                <a16:creationId xmlns:a16="http://schemas.microsoft.com/office/drawing/2014/main" id="{4582EF89-A4AC-D72D-8746-8A60B7133913}"/>
              </a:ext>
            </a:extLst>
          </p:cNvPr>
          <p:cNvSpPr>
            <a:spLocks noGrp="1"/>
          </p:cNvSpPr>
          <p:nvPr>
            <p:ph type="body" sz="quarter" idx="12"/>
          </p:nvPr>
        </p:nvSpPr>
        <p:spPr/>
        <p:txBody>
          <a:bodyPr vert="horz" lIns="91440" tIns="45720" rIns="91440" bIns="45720" rtlCol="0" anchor="t">
            <a:normAutofit/>
          </a:bodyPr>
          <a:lstStyle/>
          <a:p>
            <a:pPr marL="457200" indent="-457200">
              <a:buFont typeface="Arial" panose="020B0604020202020204" pitchFamily="34" charset="0"/>
              <a:buChar char="•"/>
            </a:pPr>
            <a:r>
              <a:rPr lang="en-US" sz="2800" dirty="0">
                <a:latin typeface="Roboto"/>
                <a:ea typeface="Roboto"/>
              </a:rPr>
              <a:t>#TFIFertilizers – share your experience on social media! </a:t>
            </a:r>
            <a:endParaRPr lang="en-US"/>
          </a:p>
          <a:p>
            <a:endParaRPr lang="en-US" sz="2800" dirty="0"/>
          </a:p>
        </p:txBody>
      </p:sp>
      <p:pic>
        <p:nvPicPr>
          <p:cNvPr id="4" name="Picture 3">
            <a:extLst>
              <a:ext uri="{FF2B5EF4-FFF2-40B4-BE49-F238E27FC236}">
                <a16:creationId xmlns:a16="http://schemas.microsoft.com/office/drawing/2014/main" id="{62785597-B146-84BF-5717-5C76DDDB8272}"/>
              </a:ext>
            </a:extLst>
          </p:cNvPr>
          <p:cNvPicPr>
            <a:picLocks noChangeAspect="1"/>
          </p:cNvPicPr>
          <p:nvPr/>
        </p:nvPicPr>
        <p:blipFill>
          <a:blip r:embed="rId3"/>
          <a:stretch>
            <a:fillRect/>
          </a:stretch>
        </p:blipFill>
        <p:spPr>
          <a:xfrm>
            <a:off x="91440" y="5786846"/>
            <a:ext cx="1165859" cy="1165859"/>
          </a:xfrm>
          <a:prstGeom prst="rect">
            <a:avLst/>
          </a:prstGeom>
        </p:spPr>
      </p:pic>
      <p:pic>
        <p:nvPicPr>
          <p:cNvPr id="5" name="Picture 4">
            <a:extLst>
              <a:ext uri="{FF2B5EF4-FFF2-40B4-BE49-F238E27FC236}">
                <a16:creationId xmlns:a16="http://schemas.microsoft.com/office/drawing/2014/main" id="{0887D414-A2D0-F6B6-52D8-105437B0301D}"/>
              </a:ext>
            </a:extLst>
          </p:cNvPr>
          <p:cNvPicPr>
            <a:picLocks noChangeAspect="1"/>
          </p:cNvPicPr>
          <p:nvPr/>
        </p:nvPicPr>
        <p:blipFill>
          <a:blip r:embed="rId4"/>
          <a:stretch>
            <a:fillRect/>
          </a:stretch>
        </p:blipFill>
        <p:spPr>
          <a:xfrm>
            <a:off x="10905208" y="5903112"/>
            <a:ext cx="1391296" cy="927531"/>
          </a:xfrm>
          <a:prstGeom prst="rect">
            <a:avLst/>
          </a:prstGeom>
        </p:spPr>
      </p:pic>
    </p:spTree>
    <p:extLst>
      <p:ext uri="{BB962C8B-B14F-4D97-AF65-F5344CB8AC3E}">
        <p14:creationId xmlns:p14="http://schemas.microsoft.com/office/powerpoint/2010/main" val="275560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500" y="2894796"/>
            <a:ext cx="4021466" cy="1123122"/>
          </a:xfrm>
        </p:spPr>
        <p:txBody>
          <a:bodyPr vert="horz" lIns="91440" tIns="45720" rIns="91440" bIns="45720" rtlCol="0" anchor="t">
            <a:noAutofit/>
          </a:bodyPr>
          <a:lstStyle/>
          <a:p>
            <a:r>
              <a:rPr lang="en-US" sz="4400" dirty="0">
                <a:latin typeface="Yrsa"/>
              </a:rPr>
              <a:t>Expectations</a:t>
            </a:r>
            <a:endParaRPr lang="en-US" dirty="0"/>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4"/>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5"/>
          <a:stretch>
            <a:fillRect/>
          </a:stretch>
        </p:blipFill>
        <p:spPr>
          <a:xfrm>
            <a:off x="10905208" y="5903112"/>
            <a:ext cx="1391296" cy="927531"/>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258595" y="1390456"/>
            <a:ext cx="4143045" cy="48976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rgbClr val="005326"/>
                </a:solidFill>
                <a:latin typeface="Roboto"/>
                <a:ea typeface="Roboto"/>
                <a:cs typeface="Roboto"/>
              </a:rPr>
              <a:t>Please keep phones on silent. </a:t>
            </a:r>
          </a:p>
          <a:p>
            <a:pPr marL="571500" indent="-571500">
              <a:buFont typeface="Arial" panose="020B0604020202020204" pitchFamily="34" charset="0"/>
              <a:buChar char="•"/>
            </a:pPr>
            <a:r>
              <a:rPr lang="en-US" sz="3200" dirty="0">
                <a:solidFill>
                  <a:srgbClr val="005326"/>
                </a:solidFill>
                <a:latin typeface="Roboto"/>
                <a:ea typeface="Roboto"/>
                <a:cs typeface="Roboto"/>
              </a:rPr>
              <a:t>Drinks</a:t>
            </a:r>
          </a:p>
          <a:p>
            <a:pPr marL="571500" indent="-571500">
              <a:buFont typeface="Arial" panose="020B0604020202020204" pitchFamily="34" charset="0"/>
              <a:buChar char="•"/>
            </a:pPr>
            <a:r>
              <a:rPr lang="en-US" sz="3200" dirty="0">
                <a:solidFill>
                  <a:srgbClr val="005326"/>
                </a:solidFill>
                <a:latin typeface="Roboto"/>
                <a:ea typeface="Roboto"/>
                <a:cs typeface="Roboto"/>
              </a:rPr>
              <a:t>Restrooms</a:t>
            </a:r>
          </a:p>
          <a:p>
            <a:pPr marL="571500" indent="-571500">
              <a:buFont typeface="Arial" panose="020B0604020202020204" pitchFamily="34" charset="0"/>
              <a:buChar char="•"/>
            </a:pPr>
            <a:r>
              <a:rPr lang="en-US" sz="3200" dirty="0">
                <a:solidFill>
                  <a:srgbClr val="005326"/>
                </a:solidFill>
                <a:latin typeface="Roboto"/>
                <a:ea typeface="Roboto"/>
                <a:cs typeface="Roboto"/>
              </a:rPr>
              <a:t>Be engaged! </a:t>
            </a:r>
          </a:p>
          <a:p>
            <a:pPr marL="571500" indent="-571500">
              <a:buFont typeface="Arial" panose="020B0604020202020204" pitchFamily="34" charset="0"/>
              <a:buChar char="•"/>
            </a:pPr>
            <a:r>
              <a:rPr lang="en-US" sz="3200" dirty="0">
                <a:solidFill>
                  <a:srgbClr val="005326"/>
                </a:solidFill>
                <a:latin typeface="Roboto"/>
                <a:ea typeface="Roboto"/>
                <a:cs typeface="Roboto"/>
              </a:rPr>
              <a:t>Speak clearly into the microphone when you've been called on to share.</a:t>
            </a:r>
          </a:p>
          <a:p>
            <a:pPr marL="571500" indent="-571500">
              <a:buFont typeface="Arial" panose="020B0604020202020204" pitchFamily="34" charset="0"/>
              <a:buChar char="•"/>
            </a:pPr>
            <a:endParaRPr lang="en-US" sz="3200" dirty="0">
              <a:solidFill>
                <a:srgbClr val="005326"/>
              </a:solidFill>
              <a:latin typeface="Roboto"/>
              <a:ea typeface="Roboto"/>
              <a:cs typeface="Roboto"/>
            </a:endParaRPr>
          </a:p>
        </p:txBody>
      </p:sp>
      <p:sp>
        <p:nvSpPr>
          <p:cNvPr id="8" name="Oval 7">
            <a:extLst>
              <a:ext uri="{FF2B5EF4-FFF2-40B4-BE49-F238E27FC236}">
                <a16:creationId xmlns:a16="http://schemas.microsoft.com/office/drawing/2014/main" id="{2EC88E53-E140-E6DE-CFD8-D36797ECE9B7}"/>
              </a:ext>
            </a:extLst>
          </p:cNvPr>
          <p:cNvSpPr/>
          <p:nvPr/>
        </p:nvSpPr>
        <p:spPr>
          <a:xfrm>
            <a:off x="1389871" y="3949846"/>
            <a:ext cx="1874921" cy="170447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with solid fill">
            <a:extLst>
              <a:ext uri="{FF2B5EF4-FFF2-40B4-BE49-F238E27FC236}">
                <a16:creationId xmlns:a16="http://schemas.microsoft.com/office/drawing/2014/main" id="{B98EB242-A43B-682C-0F39-6B005DF954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2536" y="4111269"/>
            <a:ext cx="1425742" cy="1425742"/>
          </a:xfrm>
          <a:prstGeom prst="rect">
            <a:avLst/>
          </a:prstGeom>
        </p:spPr>
      </p:pic>
    </p:spTree>
    <p:extLst>
      <p:ext uri="{BB962C8B-B14F-4D97-AF65-F5344CB8AC3E}">
        <p14:creationId xmlns:p14="http://schemas.microsoft.com/office/powerpoint/2010/main" val="3638359594"/>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D005E3-DA2D-CFEB-1062-B3EF68EC95F0}"/>
              </a:ext>
            </a:extLst>
          </p:cNvPr>
          <p:cNvSpPr>
            <a:spLocks noGrp="1"/>
          </p:cNvSpPr>
          <p:nvPr>
            <p:ph type="title" idx="4294967295"/>
          </p:nvPr>
        </p:nvSpPr>
        <p:spPr>
          <a:xfrm>
            <a:off x="468313" y="1902005"/>
            <a:ext cx="8923337" cy="1325563"/>
          </a:xfrm>
        </p:spPr>
        <p:txBody>
          <a:bodyPr/>
          <a:lstStyle/>
          <a:p>
            <a:r>
              <a:rPr lang="en-US" dirty="0">
                <a:solidFill>
                  <a:schemeClr val="bg1"/>
                </a:solidFill>
              </a:rPr>
              <a:t>Clifton Strengths</a:t>
            </a:r>
          </a:p>
        </p:txBody>
      </p:sp>
      <p:pic>
        <p:nvPicPr>
          <p:cNvPr id="8" name="Picture 7">
            <a:extLst>
              <a:ext uri="{FF2B5EF4-FFF2-40B4-BE49-F238E27FC236}">
                <a16:creationId xmlns:a16="http://schemas.microsoft.com/office/drawing/2014/main" id="{3862CC97-AE9A-80A3-2B9E-EEB6BF9985D7}"/>
              </a:ext>
            </a:extLst>
          </p:cNvPr>
          <p:cNvPicPr>
            <a:picLocks noChangeAspect="1"/>
          </p:cNvPicPr>
          <p:nvPr/>
        </p:nvPicPr>
        <p:blipFill>
          <a:blip r:embed="rId3"/>
          <a:stretch>
            <a:fillRect/>
          </a:stretch>
        </p:blipFill>
        <p:spPr>
          <a:xfrm>
            <a:off x="10396395" y="5352906"/>
            <a:ext cx="1505094" cy="1505094"/>
          </a:xfrm>
          <a:prstGeom prst="rect">
            <a:avLst/>
          </a:prstGeom>
        </p:spPr>
      </p:pic>
      <p:pic>
        <p:nvPicPr>
          <p:cNvPr id="11" name="Picture 10" descr="A white book with a red stripe&#10;&#10;Description automatically generated">
            <a:extLst>
              <a:ext uri="{FF2B5EF4-FFF2-40B4-BE49-F238E27FC236}">
                <a16:creationId xmlns:a16="http://schemas.microsoft.com/office/drawing/2014/main" id="{31FE7338-976C-17A6-B304-EB6693C85E79}"/>
              </a:ext>
            </a:extLst>
          </p:cNvPr>
          <p:cNvPicPr>
            <a:picLocks noChangeAspect="1"/>
          </p:cNvPicPr>
          <p:nvPr/>
        </p:nvPicPr>
        <p:blipFill>
          <a:blip r:embed="rId4"/>
          <a:stretch>
            <a:fillRect/>
          </a:stretch>
        </p:blipFill>
        <p:spPr>
          <a:xfrm>
            <a:off x="5584353" y="303905"/>
            <a:ext cx="4659785" cy="6250189"/>
          </a:xfrm>
          <a:prstGeom prst="rect">
            <a:avLst/>
          </a:prstGeom>
        </p:spPr>
      </p:pic>
    </p:spTree>
    <p:extLst>
      <p:ext uri="{BB962C8B-B14F-4D97-AF65-F5344CB8AC3E}">
        <p14:creationId xmlns:p14="http://schemas.microsoft.com/office/powerpoint/2010/main" val="2137088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77A785E-17A2-C96E-57A5-D26FD007B552}"/>
              </a:ext>
            </a:extLst>
          </p:cNvPr>
          <p:cNvSpPr/>
          <p:nvPr/>
        </p:nvSpPr>
        <p:spPr>
          <a:xfrm>
            <a:off x="8367714" y="3084513"/>
            <a:ext cx="2386012" cy="3386137"/>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CC9119-756A-6450-4410-1FA7E713FFA2}"/>
              </a:ext>
            </a:extLst>
          </p:cNvPr>
          <p:cNvSpPr/>
          <p:nvPr/>
        </p:nvSpPr>
        <p:spPr>
          <a:xfrm>
            <a:off x="4645819" y="3084513"/>
            <a:ext cx="2386012" cy="3386137"/>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AF1E884-B75A-D9F8-CA7C-B48846D931A3}"/>
              </a:ext>
            </a:extLst>
          </p:cNvPr>
          <p:cNvSpPr/>
          <p:nvPr/>
        </p:nvSpPr>
        <p:spPr>
          <a:xfrm>
            <a:off x="923924" y="3106738"/>
            <a:ext cx="2386012" cy="3386137"/>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FCA2F4-B99A-9A87-9967-8D6C32EE6585}"/>
              </a:ext>
            </a:extLst>
          </p:cNvPr>
          <p:cNvSpPr/>
          <p:nvPr/>
        </p:nvSpPr>
        <p:spPr>
          <a:xfrm>
            <a:off x="8786813" y="2103833"/>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D57637-6A52-171D-F673-B7233EAE5112}"/>
              </a:ext>
            </a:extLst>
          </p:cNvPr>
          <p:cNvSpPr/>
          <p:nvPr/>
        </p:nvSpPr>
        <p:spPr>
          <a:xfrm>
            <a:off x="5064919" y="2103833"/>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E668DB4-1DA3-1EA1-C519-C991946437ED}"/>
              </a:ext>
            </a:extLst>
          </p:cNvPr>
          <p:cNvSpPr/>
          <p:nvPr/>
        </p:nvSpPr>
        <p:spPr>
          <a:xfrm>
            <a:off x="1343023" y="2105619"/>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F49BED-3FD0-EEF5-F1E5-DC45FA682CC8}"/>
              </a:ext>
            </a:extLst>
          </p:cNvPr>
          <p:cNvSpPr>
            <a:spLocks noGrp="1"/>
          </p:cNvSpPr>
          <p:nvPr>
            <p:ph type="title"/>
          </p:nvPr>
        </p:nvSpPr>
        <p:spPr/>
        <p:txBody>
          <a:bodyPr/>
          <a:lstStyle/>
          <a:p>
            <a:r>
              <a:rPr lang="en-US" dirty="0"/>
              <a:t>Let’s Define:</a:t>
            </a:r>
          </a:p>
        </p:txBody>
      </p:sp>
      <p:pic>
        <p:nvPicPr>
          <p:cNvPr id="9" name="Graphic 8" descr="Stopwatch 75% with solid fill">
            <a:extLst>
              <a:ext uri="{FF2B5EF4-FFF2-40B4-BE49-F238E27FC236}">
                <a16:creationId xmlns:a16="http://schemas.microsoft.com/office/drawing/2014/main" id="{231B07E0-016B-1B47-A263-2E41422EF4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4698" y="2231826"/>
            <a:ext cx="1288255" cy="1288255"/>
          </a:xfrm>
          <a:prstGeom prst="rect">
            <a:avLst/>
          </a:prstGeom>
        </p:spPr>
      </p:pic>
      <p:pic>
        <p:nvPicPr>
          <p:cNvPr id="11" name="Graphic 10" descr="Muscular arm with solid fill">
            <a:extLst>
              <a:ext uri="{FF2B5EF4-FFF2-40B4-BE49-F238E27FC236}">
                <a16:creationId xmlns:a16="http://schemas.microsoft.com/office/drawing/2014/main" id="{B3FE21B7-3DB6-C7C6-87AD-3BA431E377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6060" y="2231826"/>
            <a:ext cx="1229320" cy="1229320"/>
          </a:xfrm>
          <a:prstGeom prst="rect">
            <a:avLst/>
          </a:prstGeom>
        </p:spPr>
      </p:pic>
      <p:pic>
        <p:nvPicPr>
          <p:cNvPr id="13" name="Graphic 12" descr="User with solid fill">
            <a:extLst>
              <a:ext uri="{FF2B5EF4-FFF2-40B4-BE49-F238E27FC236}">
                <a16:creationId xmlns:a16="http://schemas.microsoft.com/office/drawing/2014/main" id="{1C72F648-DD2D-C25A-BAE9-356E733F58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8274" y="2199084"/>
            <a:ext cx="1357313" cy="1357313"/>
          </a:xfrm>
          <a:prstGeom prst="rect">
            <a:avLst/>
          </a:prstGeom>
        </p:spPr>
      </p:pic>
      <p:sp>
        <p:nvSpPr>
          <p:cNvPr id="27" name="TextBox 26">
            <a:extLst>
              <a:ext uri="{FF2B5EF4-FFF2-40B4-BE49-F238E27FC236}">
                <a16:creationId xmlns:a16="http://schemas.microsoft.com/office/drawing/2014/main" id="{B2C42291-57CB-9EB6-8760-50CE89B42F01}"/>
              </a:ext>
            </a:extLst>
          </p:cNvPr>
          <p:cNvSpPr txBox="1"/>
          <p:nvPr/>
        </p:nvSpPr>
        <p:spPr>
          <a:xfrm>
            <a:off x="1343023" y="3900488"/>
            <a:ext cx="1547814" cy="1477328"/>
          </a:xfrm>
          <a:prstGeom prst="rect">
            <a:avLst/>
          </a:prstGeom>
          <a:noFill/>
        </p:spPr>
        <p:txBody>
          <a:bodyPr wrap="square" lIns="91440" tIns="45720" rIns="91440" bIns="45720" rtlCol="0" anchor="t">
            <a:spAutoFit/>
          </a:bodyPr>
          <a:lstStyle/>
          <a:p>
            <a:pPr algn="ctr"/>
            <a:r>
              <a:rPr lang="en-US" b="1" dirty="0">
                <a:latin typeface="Roboto"/>
                <a:ea typeface="Roboto"/>
                <a:cs typeface="Roboto"/>
              </a:rPr>
              <a:t>Talent</a:t>
            </a:r>
            <a:r>
              <a:rPr lang="en-US" dirty="0">
                <a:latin typeface="Roboto"/>
                <a:ea typeface="Roboto"/>
                <a:cs typeface="Roboto"/>
              </a:rPr>
              <a:t> is a natural way of thinking, feeling, or behaving.</a:t>
            </a:r>
          </a:p>
        </p:txBody>
      </p:sp>
      <p:sp>
        <p:nvSpPr>
          <p:cNvPr id="28" name="TextBox 27">
            <a:extLst>
              <a:ext uri="{FF2B5EF4-FFF2-40B4-BE49-F238E27FC236}">
                <a16:creationId xmlns:a16="http://schemas.microsoft.com/office/drawing/2014/main" id="{60865FD2-518A-9F48-46EF-F8B20DFEA256}"/>
              </a:ext>
            </a:extLst>
          </p:cNvPr>
          <p:cNvSpPr txBox="1"/>
          <p:nvPr/>
        </p:nvSpPr>
        <p:spPr>
          <a:xfrm>
            <a:off x="4939306" y="3952825"/>
            <a:ext cx="1799037" cy="2308324"/>
          </a:xfrm>
          <a:prstGeom prst="rect">
            <a:avLst/>
          </a:prstGeom>
          <a:noFill/>
        </p:spPr>
        <p:txBody>
          <a:bodyPr wrap="square" rtlCol="0">
            <a:sp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Investment</a:t>
            </a:r>
            <a:r>
              <a:rPr lang="en-US" dirty="0">
                <a:latin typeface="Roboto" panose="02000000000000000000" pitchFamily="2" charset="0"/>
                <a:ea typeface="Roboto" panose="02000000000000000000" pitchFamily="2" charset="0"/>
                <a:cs typeface="Roboto" panose="02000000000000000000" pitchFamily="2" charset="0"/>
              </a:rPr>
              <a:t> is time spent practicing, developing your skills, and building your knowledge base.</a:t>
            </a:r>
          </a:p>
        </p:txBody>
      </p:sp>
      <p:sp>
        <p:nvSpPr>
          <p:cNvPr id="29" name="TextBox 28">
            <a:extLst>
              <a:ext uri="{FF2B5EF4-FFF2-40B4-BE49-F238E27FC236}">
                <a16:creationId xmlns:a16="http://schemas.microsoft.com/office/drawing/2014/main" id="{019C450E-84F2-32C0-DA0D-F705B4D62C6F}"/>
              </a:ext>
            </a:extLst>
          </p:cNvPr>
          <p:cNvSpPr txBox="1"/>
          <p:nvPr/>
        </p:nvSpPr>
        <p:spPr>
          <a:xfrm>
            <a:off x="8786813" y="3936205"/>
            <a:ext cx="1547814" cy="2308324"/>
          </a:xfrm>
          <a:prstGeom prst="rect">
            <a:avLst/>
          </a:prstGeom>
          <a:noFill/>
        </p:spPr>
        <p:txBody>
          <a:bodyPr wrap="square" rtlCol="0">
            <a:sp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Strength </a:t>
            </a:r>
            <a:r>
              <a:rPr lang="en-US" dirty="0">
                <a:latin typeface="Roboto" panose="02000000000000000000" pitchFamily="2" charset="0"/>
                <a:ea typeface="Roboto" panose="02000000000000000000" pitchFamily="2" charset="0"/>
                <a:cs typeface="Roboto" panose="02000000000000000000" pitchFamily="2" charset="0"/>
              </a:rPr>
              <a:t>is the ability to consistently provide near-perfect performance in a specific task.</a:t>
            </a:r>
          </a:p>
        </p:txBody>
      </p:sp>
      <p:sp>
        <p:nvSpPr>
          <p:cNvPr id="2" name="TextBox 1">
            <a:extLst>
              <a:ext uri="{FF2B5EF4-FFF2-40B4-BE49-F238E27FC236}">
                <a16:creationId xmlns:a16="http://schemas.microsoft.com/office/drawing/2014/main" id="{C89848AF-E755-9F1C-6B7C-CB1A18E8B498}"/>
              </a:ext>
            </a:extLst>
          </p:cNvPr>
          <p:cNvSpPr txBox="1"/>
          <p:nvPr/>
        </p:nvSpPr>
        <p:spPr>
          <a:xfrm>
            <a:off x="3385539" y="3981397"/>
            <a:ext cx="1260279"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X</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9C2DA2B5-F930-89EA-10BF-A3277C0FECFE}"/>
              </a:ext>
            </a:extLst>
          </p:cNvPr>
          <p:cNvSpPr txBox="1"/>
          <p:nvPr/>
        </p:nvSpPr>
        <p:spPr>
          <a:xfrm>
            <a:off x="7447956" y="3981397"/>
            <a:ext cx="528643"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48640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A2FCA2F4-B99A-9A87-9967-8D6C32EE6585}"/>
              </a:ext>
            </a:extLst>
          </p:cNvPr>
          <p:cNvSpPr/>
          <p:nvPr/>
        </p:nvSpPr>
        <p:spPr>
          <a:xfrm>
            <a:off x="8729663" y="2227655"/>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D57637-6A52-171D-F673-B7233EAE5112}"/>
              </a:ext>
            </a:extLst>
          </p:cNvPr>
          <p:cNvSpPr/>
          <p:nvPr/>
        </p:nvSpPr>
        <p:spPr>
          <a:xfrm>
            <a:off x="5042297" y="2134191"/>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E668DB4-1DA3-1EA1-C519-C991946437ED}"/>
              </a:ext>
            </a:extLst>
          </p:cNvPr>
          <p:cNvSpPr/>
          <p:nvPr/>
        </p:nvSpPr>
        <p:spPr>
          <a:xfrm>
            <a:off x="1285873" y="2134191"/>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topwatch 75% with solid fill">
            <a:extLst>
              <a:ext uri="{FF2B5EF4-FFF2-40B4-BE49-F238E27FC236}">
                <a16:creationId xmlns:a16="http://schemas.microsoft.com/office/drawing/2014/main" id="{231B07E0-016B-1B47-A263-2E41422EF4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2076" y="2262184"/>
            <a:ext cx="1288255" cy="1288255"/>
          </a:xfrm>
          <a:prstGeom prst="rect">
            <a:avLst/>
          </a:prstGeom>
        </p:spPr>
      </p:pic>
      <p:pic>
        <p:nvPicPr>
          <p:cNvPr id="11" name="Graphic 10" descr="Muscular arm with solid fill">
            <a:extLst>
              <a:ext uri="{FF2B5EF4-FFF2-40B4-BE49-F238E27FC236}">
                <a16:creationId xmlns:a16="http://schemas.microsoft.com/office/drawing/2014/main" id="{B3FE21B7-3DB6-C7C6-87AD-3BA431E377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8910" y="2355648"/>
            <a:ext cx="1229320" cy="1229320"/>
          </a:xfrm>
          <a:prstGeom prst="rect">
            <a:avLst/>
          </a:prstGeom>
        </p:spPr>
      </p:pic>
      <p:pic>
        <p:nvPicPr>
          <p:cNvPr id="13" name="Graphic 12" descr="User with solid fill">
            <a:extLst>
              <a:ext uri="{FF2B5EF4-FFF2-40B4-BE49-F238E27FC236}">
                <a16:creationId xmlns:a16="http://schemas.microsoft.com/office/drawing/2014/main" id="{1C72F648-DD2D-C25A-BAE9-356E733F58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1124" y="2227656"/>
            <a:ext cx="1357313" cy="1357313"/>
          </a:xfrm>
          <a:prstGeom prst="rect">
            <a:avLst/>
          </a:prstGeom>
        </p:spPr>
      </p:pic>
      <p:sp>
        <p:nvSpPr>
          <p:cNvPr id="27" name="TextBox 26">
            <a:extLst>
              <a:ext uri="{FF2B5EF4-FFF2-40B4-BE49-F238E27FC236}">
                <a16:creationId xmlns:a16="http://schemas.microsoft.com/office/drawing/2014/main" id="{B2C42291-57CB-9EB6-8760-50CE89B42F01}"/>
              </a:ext>
            </a:extLst>
          </p:cNvPr>
          <p:cNvSpPr txBox="1"/>
          <p:nvPr/>
        </p:nvSpPr>
        <p:spPr>
          <a:xfrm>
            <a:off x="999524" y="3981397"/>
            <a:ext cx="2143127"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TALENT</a:t>
            </a:r>
            <a:r>
              <a:rPr lang="en-US" b="1" dirty="0">
                <a:latin typeface="Roboto" panose="02000000000000000000" pitchFamily="2" charset="0"/>
                <a:ea typeface="Roboto" panose="02000000000000000000" pitchFamily="2" charset="0"/>
                <a:cs typeface="Roboto" panose="02000000000000000000" pitchFamily="2" charset="0"/>
              </a:rPr>
              <a:t> </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60A29360-AC9D-41BE-64ED-2644C8CFF5A8}"/>
              </a:ext>
            </a:extLst>
          </p:cNvPr>
          <p:cNvSpPr txBox="1"/>
          <p:nvPr/>
        </p:nvSpPr>
        <p:spPr>
          <a:xfrm>
            <a:off x="3385539" y="3981397"/>
            <a:ext cx="4160044"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X   INVESTMENT</a:t>
            </a:r>
            <a:r>
              <a:rPr lang="en-US" b="1" dirty="0">
                <a:latin typeface="Roboto" panose="02000000000000000000" pitchFamily="2" charset="0"/>
                <a:ea typeface="Roboto" panose="02000000000000000000" pitchFamily="2" charset="0"/>
                <a:cs typeface="Roboto" panose="02000000000000000000" pitchFamily="2" charset="0"/>
              </a:rPr>
              <a:t> </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15D457EB-2C4D-5817-480B-6A7B56C87C35}"/>
              </a:ext>
            </a:extLst>
          </p:cNvPr>
          <p:cNvSpPr txBox="1"/>
          <p:nvPr/>
        </p:nvSpPr>
        <p:spPr>
          <a:xfrm>
            <a:off x="7545583" y="3981397"/>
            <a:ext cx="4160044"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   STRENGTH</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7BAC5B96-D0E0-305B-377E-7EE1E7BA3CE8}"/>
              </a:ext>
            </a:extLst>
          </p:cNvPr>
          <p:cNvSpPr txBox="1"/>
          <p:nvPr/>
        </p:nvSpPr>
        <p:spPr>
          <a:xfrm>
            <a:off x="1024532" y="4880593"/>
            <a:ext cx="10142935" cy="1323439"/>
          </a:xfrm>
          <a:prstGeom prst="rect">
            <a:avLst/>
          </a:prstGeom>
          <a:noFill/>
        </p:spPr>
        <p:txBody>
          <a:bodyPr wrap="square" rtlCol="0">
            <a:spAutoFit/>
          </a:bodyPr>
          <a:lstStyle/>
          <a:p>
            <a:pPr algn="ctr"/>
            <a:r>
              <a:rPr lang="en-US" sz="4000" b="1" i="1" dirty="0">
                <a:solidFill>
                  <a:schemeClr val="bg1"/>
                </a:solidFill>
                <a:latin typeface="Roboto" panose="02000000000000000000" pitchFamily="2" charset="0"/>
                <a:ea typeface="Roboto" panose="02000000000000000000" pitchFamily="2" charset="0"/>
                <a:cs typeface="Roboto" panose="02000000000000000000" pitchFamily="2" charset="0"/>
              </a:rPr>
              <a:t>What strength result surprised you? What strength do you most closely identify with?</a:t>
            </a:r>
            <a:endParaRPr lang="en-US" i="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4202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B468-96A2-F613-E4E5-8EBA65347DFB}"/>
              </a:ext>
            </a:extLst>
          </p:cNvPr>
          <p:cNvSpPr>
            <a:spLocks noGrp="1"/>
          </p:cNvSpPr>
          <p:nvPr>
            <p:ph type="title"/>
          </p:nvPr>
        </p:nvSpPr>
        <p:spPr>
          <a:xfrm>
            <a:off x="765607" y="166883"/>
            <a:ext cx="8950234" cy="1325563"/>
          </a:xfrm>
        </p:spPr>
        <p:txBody>
          <a:bodyPr/>
          <a:lstStyle/>
          <a:p>
            <a:r>
              <a:rPr lang="en-US" dirty="0"/>
              <a:t>Domains </a:t>
            </a:r>
          </a:p>
        </p:txBody>
      </p:sp>
      <p:sp>
        <p:nvSpPr>
          <p:cNvPr id="5" name="Rectangle 4">
            <a:extLst>
              <a:ext uri="{FF2B5EF4-FFF2-40B4-BE49-F238E27FC236}">
                <a16:creationId xmlns:a16="http://schemas.microsoft.com/office/drawing/2014/main" id="{2E46CC7A-410B-6DFD-9AEA-47701EF45A90}"/>
              </a:ext>
            </a:extLst>
          </p:cNvPr>
          <p:cNvSpPr/>
          <p:nvPr/>
        </p:nvSpPr>
        <p:spPr>
          <a:xfrm>
            <a:off x="1620883" y="1290752"/>
            <a:ext cx="4229100" cy="2371726"/>
          </a:xfrm>
          <a:prstGeom prst="rect">
            <a:avLst/>
          </a:prstGeom>
          <a:solidFill>
            <a:srgbClr val="81D3E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3F2E2D-C36C-1148-3079-64B484500350}"/>
              </a:ext>
            </a:extLst>
          </p:cNvPr>
          <p:cNvSpPr/>
          <p:nvPr/>
        </p:nvSpPr>
        <p:spPr>
          <a:xfrm>
            <a:off x="1620883" y="3848213"/>
            <a:ext cx="4229100" cy="2714625"/>
          </a:xfrm>
          <a:prstGeom prst="rect">
            <a:avLst/>
          </a:prstGeom>
          <a:solidFill>
            <a:schemeClr val="accent4">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946794-3134-5D2B-1439-C703DEFDB5AC}"/>
              </a:ext>
            </a:extLst>
          </p:cNvPr>
          <p:cNvSpPr/>
          <p:nvPr/>
        </p:nvSpPr>
        <p:spPr>
          <a:xfrm>
            <a:off x="6096000" y="3848213"/>
            <a:ext cx="4229100" cy="2714625"/>
          </a:xfrm>
          <a:prstGeom prst="rect">
            <a:avLst/>
          </a:prstGeom>
          <a:solidFill>
            <a:schemeClr val="accent6">
              <a:lumMod val="40000"/>
              <a:lumOff val="6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4A09A0-E66A-1BEB-A5C2-E101196C42AC}"/>
              </a:ext>
            </a:extLst>
          </p:cNvPr>
          <p:cNvSpPr/>
          <p:nvPr/>
        </p:nvSpPr>
        <p:spPr>
          <a:xfrm>
            <a:off x="6096000" y="1290753"/>
            <a:ext cx="4229100" cy="2371726"/>
          </a:xfrm>
          <a:prstGeom prst="rect">
            <a:avLst/>
          </a:prstGeom>
          <a:solidFill>
            <a:schemeClr val="accent2">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DAD9157-5458-A95C-C732-0FA3D9D4C778}"/>
              </a:ext>
            </a:extLst>
          </p:cNvPr>
          <p:cNvSpPr txBox="1"/>
          <p:nvPr/>
        </p:nvSpPr>
        <p:spPr>
          <a:xfrm>
            <a:off x="1911530" y="1366539"/>
            <a:ext cx="3635286" cy="369332"/>
          </a:xfrm>
          <a:prstGeom prst="rect">
            <a:avLst/>
          </a:prstGeom>
          <a:noFill/>
        </p:spPr>
        <p:txBody>
          <a:bodyPr wrap="square" rtlCol="0">
            <a:spAutoFit/>
          </a:bodyPr>
          <a:lstStyle/>
          <a:p>
            <a:pPr algn="ctr"/>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Strategic Thinking:</a:t>
            </a:r>
            <a:endParaRPr lang="en-US"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B58B8AB3-9513-F0EA-B789-17D7F8BB6F7F}"/>
              </a:ext>
            </a:extLst>
          </p:cNvPr>
          <p:cNvSpPr txBox="1"/>
          <p:nvPr/>
        </p:nvSpPr>
        <p:spPr>
          <a:xfrm>
            <a:off x="6392907" y="1366539"/>
            <a:ext cx="3635286" cy="369332"/>
          </a:xfrm>
          <a:prstGeom prst="rect">
            <a:avLst/>
          </a:prstGeom>
          <a:noFill/>
        </p:spPr>
        <p:txBody>
          <a:bodyPr wrap="square" rtlCol="0">
            <a:spAutoFit/>
          </a:bodyPr>
          <a:lstStyle/>
          <a:p>
            <a:pPr algn="ctr"/>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Relationship Building:</a:t>
            </a:r>
            <a:endParaRPr lang="en-US"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8D1399B1-E164-0625-AC72-5F0796EB3004}"/>
              </a:ext>
            </a:extLst>
          </p:cNvPr>
          <p:cNvSpPr txBox="1"/>
          <p:nvPr/>
        </p:nvSpPr>
        <p:spPr>
          <a:xfrm>
            <a:off x="6392907" y="3960565"/>
            <a:ext cx="3635286" cy="369332"/>
          </a:xfrm>
          <a:prstGeom prst="rect">
            <a:avLst/>
          </a:prstGeom>
          <a:noFill/>
        </p:spPr>
        <p:txBody>
          <a:bodyPr wrap="square" rtlCol="0">
            <a:spAutoFit/>
          </a:bodyPr>
          <a:lstStyle/>
          <a:p>
            <a:pPr algn="ctr"/>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Executing:</a:t>
            </a:r>
            <a:endParaRPr lang="en-US"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8E52B6D8-FA83-CEAB-475B-5CE733913575}"/>
              </a:ext>
            </a:extLst>
          </p:cNvPr>
          <p:cNvSpPr txBox="1"/>
          <p:nvPr/>
        </p:nvSpPr>
        <p:spPr>
          <a:xfrm>
            <a:off x="1911530" y="3960565"/>
            <a:ext cx="3635286" cy="369332"/>
          </a:xfrm>
          <a:prstGeom prst="rect">
            <a:avLst/>
          </a:prstGeom>
          <a:noFill/>
        </p:spPr>
        <p:txBody>
          <a:bodyPr wrap="square" rtlCol="0">
            <a:spAutoFit/>
          </a:bodyPr>
          <a:lstStyle/>
          <a:p>
            <a:pPr algn="ctr"/>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Influencing:</a:t>
            </a:r>
            <a:endParaRPr lang="en-US"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5AB31A03-3BA3-853F-F126-C5DBF884C0A1}"/>
              </a:ext>
            </a:extLst>
          </p:cNvPr>
          <p:cNvSpPr txBox="1"/>
          <p:nvPr/>
        </p:nvSpPr>
        <p:spPr>
          <a:xfrm>
            <a:off x="1911530" y="2335131"/>
            <a:ext cx="1464536" cy="1077218"/>
          </a:xfrm>
          <a:prstGeom prst="rect">
            <a:avLst/>
          </a:prstGeom>
          <a:noFill/>
        </p:spPr>
        <p:txBody>
          <a:bodyPr wrap="square" rtlCol="0">
            <a:spAutoFit/>
          </a:bodyPr>
          <a:lstStyle/>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Analytical  </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Context  </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Futuristic  </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Ideation </a:t>
            </a:r>
          </a:p>
        </p:txBody>
      </p:sp>
      <p:sp>
        <p:nvSpPr>
          <p:cNvPr id="16" name="TextBox 15">
            <a:extLst>
              <a:ext uri="{FF2B5EF4-FFF2-40B4-BE49-F238E27FC236}">
                <a16:creationId xmlns:a16="http://schemas.microsoft.com/office/drawing/2014/main" id="{EFB3AA15-DB90-DB47-5FD1-01610D0E499E}"/>
              </a:ext>
            </a:extLst>
          </p:cNvPr>
          <p:cNvSpPr txBox="1"/>
          <p:nvPr/>
        </p:nvSpPr>
        <p:spPr>
          <a:xfrm>
            <a:off x="3776188" y="2341149"/>
            <a:ext cx="1464536" cy="1077218"/>
          </a:xfrm>
          <a:prstGeom prst="rect">
            <a:avLst/>
          </a:prstGeom>
          <a:noFill/>
        </p:spPr>
        <p:txBody>
          <a:bodyPr wrap="square" rtlCol="0">
            <a:spAutoFit/>
          </a:bodyPr>
          <a:lstStyle/>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Input </a:t>
            </a:r>
          </a:p>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Intellection</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Learner</a:t>
            </a:r>
          </a:p>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Strategic </a:t>
            </a:r>
            <a:endPar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7748444A-36F1-C7D3-D810-461BE88DE5AD}"/>
              </a:ext>
            </a:extLst>
          </p:cNvPr>
          <p:cNvSpPr txBox="1"/>
          <p:nvPr/>
        </p:nvSpPr>
        <p:spPr>
          <a:xfrm>
            <a:off x="1692323" y="1668781"/>
            <a:ext cx="4229099" cy="784830"/>
          </a:xfrm>
          <a:prstGeom prst="rect">
            <a:avLst/>
          </a:prstGeom>
          <a:noFill/>
        </p:spPr>
        <p:txBody>
          <a:bodyPr wrap="square" rtlCol="0">
            <a:spAutoFit/>
          </a:bodyPr>
          <a:lstStyle/>
          <a:p>
            <a:pPr algn="l" rtl="0" fontAlgn="base"/>
            <a:r>
              <a:rPr lang="en-US" sz="1500" i="1" dirty="0">
                <a:solidFill>
                  <a:srgbClr val="000000"/>
                </a:solidFill>
                <a:latin typeface="Roboto" panose="02000000000000000000" pitchFamily="2" charset="0"/>
                <a:ea typeface="Roboto" panose="02000000000000000000" pitchFamily="2" charset="0"/>
                <a:cs typeface="Roboto" panose="02000000000000000000" pitchFamily="2" charset="0"/>
              </a:rPr>
              <a:t>A</a:t>
            </a:r>
            <a:r>
              <a:rPr lang="en-US" sz="1500" b="0" i="1" dirty="0">
                <a:solidFill>
                  <a:srgbClr val="000000"/>
                </a:solidFill>
                <a:effectLst/>
                <a:latin typeface="Roboto" panose="02000000000000000000" pitchFamily="2" charset="0"/>
                <a:ea typeface="Roboto" panose="02000000000000000000" pitchFamily="2" charset="0"/>
                <a:cs typeface="Roboto" panose="02000000000000000000" pitchFamily="2" charset="0"/>
              </a:rPr>
              <a:t>nswers the question “How do yo</a:t>
            </a:r>
            <a:r>
              <a:rPr lang="en-US" sz="1500" i="1" dirty="0">
                <a:solidFill>
                  <a:srgbClr val="000000"/>
                </a:solidFill>
                <a:latin typeface="Roboto" panose="02000000000000000000" pitchFamily="2" charset="0"/>
                <a:ea typeface="Roboto" panose="02000000000000000000" pitchFamily="2" charset="0"/>
                <a:cs typeface="Roboto" panose="02000000000000000000" pitchFamily="2" charset="0"/>
              </a:rPr>
              <a:t>u absorb, think about, and analyze information and situations? How do we focus on what could be?</a:t>
            </a:r>
            <a:endParaRPr lang="en-US" sz="1500" b="0" i="1"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E50F242F-DA1B-4E16-DCC3-C7CA4496DB4C}"/>
              </a:ext>
            </a:extLst>
          </p:cNvPr>
          <p:cNvSpPr txBox="1"/>
          <p:nvPr/>
        </p:nvSpPr>
        <p:spPr>
          <a:xfrm>
            <a:off x="6259556" y="1644267"/>
            <a:ext cx="4229099" cy="784830"/>
          </a:xfrm>
          <a:prstGeom prst="rect">
            <a:avLst/>
          </a:prstGeom>
          <a:noFill/>
        </p:spPr>
        <p:txBody>
          <a:bodyPr wrap="square" rtlCol="0">
            <a:spAutoFit/>
          </a:bodyPr>
          <a:lstStyle/>
          <a:p>
            <a:pPr algn="l" rtl="0" fontAlgn="base"/>
            <a:r>
              <a:rPr lang="en-US" sz="1500" i="1" dirty="0">
                <a:solidFill>
                  <a:srgbClr val="000000"/>
                </a:solidFill>
                <a:latin typeface="Roboto" panose="02000000000000000000" pitchFamily="2" charset="0"/>
                <a:ea typeface="Roboto" panose="02000000000000000000" pitchFamily="2" charset="0"/>
                <a:cs typeface="Roboto" panose="02000000000000000000" pitchFamily="2" charset="0"/>
              </a:rPr>
              <a:t>Answers the question “How do you build and nurture strong relationships?” What is the glue to holds the team together?</a:t>
            </a:r>
            <a:endParaRPr lang="en-US" sz="1500" b="0" i="1"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3C0C1335-7B42-FE09-9F97-77AAD55A0FB9}"/>
              </a:ext>
            </a:extLst>
          </p:cNvPr>
          <p:cNvSpPr txBox="1"/>
          <p:nvPr/>
        </p:nvSpPr>
        <p:spPr>
          <a:xfrm>
            <a:off x="6421345" y="2371474"/>
            <a:ext cx="1833833" cy="1323439"/>
          </a:xfrm>
          <a:prstGeom prst="rect">
            <a:avLst/>
          </a:prstGeom>
          <a:noFill/>
        </p:spPr>
        <p:txBody>
          <a:bodyPr wrap="square" rtlCol="0">
            <a:spAutoFit/>
          </a:bodyPr>
          <a:lstStyle/>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Adaptability </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Connectedness</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Develop</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er</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Harmony </a:t>
            </a:r>
          </a:p>
          <a:p>
            <a:pPr algn="l" rtl="0" fontAlgn="base">
              <a:buFont typeface="Arial" panose="020B0604020202020204" pitchFamily="34" charset="0"/>
              <a:buChar char="•"/>
            </a:pPr>
            <a:endPar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1A2DEF68-762C-F877-96AC-67AAF3506FC2}"/>
              </a:ext>
            </a:extLst>
          </p:cNvPr>
          <p:cNvSpPr txBox="1"/>
          <p:nvPr/>
        </p:nvSpPr>
        <p:spPr>
          <a:xfrm>
            <a:off x="8210550" y="2355257"/>
            <a:ext cx="1833833" cy="1323439"/>
          </a:xfrm>
          <a:prstGeom prst="rect">
            <a:avLst/>
          </a:prstGeom>
          <a:noFill/>
        </p:spPr>
        <p:txBody>
          <a:bodyPr wrap="square" rtlCol="0">
            <a:spAutoFit/>
          </a:bodyPr>
          <a:lstStyle/>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Includer </a:t>
            </a:r>
          </a:p>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Individualization </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Positivity </a:t>
            </a:r>
          </a:p>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Relator</a:t>
            </a:r>
            <a:endPar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algn="l" rtl="0" fontAlgn="base">
              <a:buFont typeface="Arial" panose="020B0604020202020204" pitchFamily="34" charset="0"/>
              <a:buChar char="•"/>
            </a:pPr>
            <a:endPar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FAF10C4C-CDDE-7701-A462-64B5CE01B6E4}"/>
              </a:ext>
            </a:extLst>
          </p:cNvPr>
          <p:cNvSpPr txBox="1"/>
          <p:nvPr/>
        </p:nvSpPr>
        <p:spPr>
          <a:xfrm>
            <a:off x="1718447" y="4251820"/>
            <a:ext cx="4229099" cy="553998"/>
          </a:xfrm>
          <a:prstGeom prst="rect">
            <a:avLst/>
          </a:prstGeom>
          <a:noFill/>
        </p:spPr>
        <p:txBody>
          <a:bodyPr wrap="square" rtlCol="0">
            <a:spAutoFit/>
          </a:bodyPr>
          <a:lstStyle/>
          <a:p>
            <a:pPr algn="l" rtl="0" fontAlgn="base"/>
            <a:r>
              <a:rPr lang="en-US" sz="1500" i="1" dirty="0">
                <a:solidFill>
                  <a:srgbClr val="000000"/>
                </a:solidFill>
                <a:latin typeface="Roboto" panose="02000000000000000000" pitchFamily="2" charset="0"/>
                <a:ea typeface="Roboto" panose="02000000000000000000" pitchFamily="2" charset="0"/>
                <a:cs typeface="Roboto" panose="02000000000000000000" pitchFamily="2" charset="0"/>
              </a:rPr>
              <a:t>A</a:t>
            </a:r>
            <a:r>
              <a:rPr lang="en-US" sz="1500" b="0" i="1" dirty="0">
                <a:solidFill>
                  <a:srgbClr val="000000"/>
                </a:solidFill>
                <a:effectLst/>
                <a:latin typeface="Roboto" panose="02000000000000000000" pitchFamily="2" charset="0"/>
                <a:ea typeface="Roboto" panose="02000000000000000000" pitchFamily="2" charset="0"/>
                <a:cs typeface="Roboto" panose="02000000000000000000" pitchFamily="2" charset="0"/>
              </a:rPr>
              <a:t>nswers the question “How d</a:t>
            </a:r>
            <a:r>
              <a:rPr lang="en-US" sz="1500" i="1" dirty="0">
                <a:solidFill>
                  <a:srgbClr val="000000"/>
                </a:solidFill>
                <a:latin typeface="Roboto" panose="02000000000000000000" pitchFamily="2" charset="0"/>
                <a:ea typeface="Roboto" panose="02000000000000000000" pitchFamily="2" charset="0"/>
                <a:cs typeface="Roboto" panose="02000000000000000000" pitchFamily="2" charset="0"/>
              </a:rPr>
              <a:t>o you influence others?” How can you reach a broader audience?</a:t>
            </a:r>
            <a:endParaRPr lang="en-US" sz="1500" b="0" i="1"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1F4C4B93-64EC-376F-CF60-86CD4FDD408D}"/>
              </a:ext>
            </a:extLst>
          </p:cNvPr>
          <p:cNvSpPr txBox="1"/>
          <p:nvPr/>
        </p:nvSpPr>
        <p:spPr>
          <a:xfrm>
            <a:off x="6190298" y="4251820"/>
            <a:ext cx="4229099" cy="553998"/>
          </a:xfrm>
          <a:prstGeom prst="rect">
            <a:avLst/>
          </a:prstGeom>
          <a:noFill/>
        </p:spPr>
        <p:txBody>
          <a:bodyPr wrap="square" rtlCol="0">
            <a:spAutoFit/>
          </a:bodyPr>
          <a:lstStyle/>
          <a:p>
            <a:pPr algn="l" rtl="0" fontAlgn="base"/>
            <a:r>
              <a:rPr lang="en-US" sz="1500" i="1" dirty="0">
                <a:solidFill>
                  <a:srgbClr val="000000"/>
                </a:solidFill>
                <a:latin typeface="Roboto" panose="02000000000000000000" pitchFamily="2" charset="0"/>
                <a:ea typeface="Roboto" panose="02000000000000000000" pitchFamily="2" charset="0"/>
                <a:cs typeface="Roboto" panose="02000000000000000000" pitchFamily="2" charset="0"/>
              </a:rPr>
              <a:t>A</a:t>
            </a:r>
            <a:r>
              <a:rPr lang="en-US" sz="1500" b="0" i="1" dirty="0">
                <a:solidFill>
                  <a:srgbClr val="000000"/>
                </a:solidFill>
                <a:effectLst/>
                <a:latin typeface="Roboto" panose="02000000000000000000" pitchFamily="2" charset="0"/>
                <a:ea typeface="Roboto" panose="02000000000000000000" pitchFamily="2" charset="0"/>
                <a:cs typeface="Roboto" panose="02000000000000000000" pitchFamily="2" charset="0"/>
              </a:rPr>
              <a:t>nswers the question “How do you make things happen?”</a:t>
            </a:r>
          </a:p>
        </p:txBody>
      </p:sp>
      <p:sp>
        <p:nvSpPr>
          <p:cNvPr id="23" name="TextBox 22">
            <a:extLst>
              <a:ext uri="{FF2B5EF4-FFF2-40B4-BE49-F238E27FC236}">
                <a16:creationId xmlns:a16="http://schemas.microsoft.com/office/drawing/2014/main" id="{EBC269DC-386E-4266-544A-FBC3D9174F96}"/>
              </a:ext>
            </a:extLst>
          </p:cNvPr>
          <p:cNvSpPr txBox="1"/>
          <p:nvPr/>
        </p:nvSpPr>
        <p:spPr>
          <a:xfrm>
            <a:off x="1911530" y="4991553"/>
            <a:ext cx="1864658" cy="1077218"/>
          </a:xfrm>
          <a:prstGeom prst="rect">
            <a:avLst/>
          </a:prstGeom>
          <a:noFill/>
        </p:spPr>
        <p:txBody>
          <a:bodyPr wrap="square" rtlCol="0">
            <a:spAutoFit/>
          </a:bodyPr>
          <a:lstStyle/>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Activator </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Command </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Communication </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Competition </a:t>
            </a:r>
          </a:p>
        </p:txBody>
      </p:sp>
      <p:sp>
        <p:nvSpPr>
          <p:cNvPr id="24" name="TextBox 23">
            <a:extLst>
              <a:ext uri="{FF2B5EF4-FFF2-40B4-BE49-F238E27FC236}">
                <a16:creationId xmlns:a16="http://schemas.microsoft.com/office/drawing/2014/main" id="{BF1CA200-1C98-E613-87A7-20CC3FBF4008}"/>
              </a:ext>
            </a:extLst>
          </p:cNvPr>
          <p:cNvSpPr txBox="1"/>
          <p:nvPr/>
        </p:nvSpPr>
        <p:spPr>
          <a:xfrm>
            <a:off x="3767954" y="4964210"/>
            <a:ext cx="1864658" cy="1077218"/>
          </a:xfrm>
          <a:prstGeom prst="rect">
            <a:avLst/>
          </a:prstGeom>
          <a:noFill/>
        </p:spPr>
        <p:txBody>
          <a:bodyPr wrap="square" rtlCol="0">
            <a:spAutoFit/>
          </a:bodyPr>
          <a:lstStyle/>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Maximizer </a:t>
            </a:r>
          </a:p>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Self-Assurance</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Significance </a:t>
            </a:r>
          </a:p>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Woo </a:t>
            </a:r>
            <a:endPar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EF5A04ED-024E-25A4-4A01-2298138877D4}"/>
              </a:ext>
            </a:extLst>
          </p:cNvPr>
          <p:cNvSpPr txBox="1"/>
          <p:nvPr/>
        </p:nvSpPr>
        <p:spPr>
          <a:xfrm>
            <a:off x="6390520" y="4991553"/>
            <a:ext cx="1864658" cy="1077218"/>
          </a:xfrm>
          <a:prstGeom prst="rect">
            <a:avLst/>
          </a:prstGeom>
          <a:noFill/>
        </p:spPr>
        <p:txBody>
          <a:bodyPr wrap="square" rtlCol="0">
            <a:spAutoFit/>
          </a:bodyPr>
          <a:lstStyle/>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Achiever </a:t>
            </a:r>
          </a:p>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Arranger</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Belief</a:t>
            </a:r>
          </a:p>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Consistency</a:t>
            </a:r>
            <a:endPar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44F6F4E8-609D-0B53-75D1-15168DFE0C0A}"/>
              </a:ext>
            </a:extLst>
          </p:cNvPr>
          <p:cNvSpPr txBox="1"/>
          <p:nvPr/>
        </p:nvSpPr>
        <p:spPr>
          <a:xfrm>
            <a:off x="8255178" y="4991552"/>
            <a:ext cx="1864658" cy="1323439"/>
          </a:xfrm>
          <a:prstGeom prst="rect">
            <a:avLst/>
          </a:prstGeom>
          <a:noFill/>
        </p:spPr>
        <p:txBody>
          <a:bodyPr wrap="square" rtlCol="0">
            <a:spAutoFit/>
          </a:bodyPr>
          <a:lstStyle/>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Deliberative</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Discipline </a:t>
            </a:r>
          </a:p>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Focus</a:t>
            </a:r>
          </a:p>
          <a:p>
            <a:pPr algn="l" rtl="0" fontAlgn="base">
              <a:buFont typeface="Arial" panose="020B0604020202020204" pitchFamily="34" charset="0"/>
              <a:buChar char="•"/>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Responsibility</a:t>
            </a:r>
          </a:p>
          <a:p>
            <a:pPr algn="l" rtl="0" fontAlgn="base">
              <a:buFont typeface="Arial" panose="020B0604020202020204" pitchFamily="34" charset="0"/>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Restorative</a:t>
            </a:r>
            <a:endPar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84382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688116" y="1847046"/>
            <a:ext cx="3469017" cy="1123122"/>
          </a:xfrm>
        </p:spPr>
        <p:txBody>
          <a:bodyPr/>
          <a:lstStyle/>
          <a:p>
            <a:r>
              <a:rPr lang="en-US" sz="4400" dirty="0"/>
              <a:t>Domains: Share Out!</a:t>
            </a:r>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3"/>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4"/>
          <a:stretch>
            <a:fillRect/>
          </a:stretch>
        </p:blipFill>
        <p:spPr>
          <a:xfrm>
            <a:off x="10905208" y="5903112"/>
            <a:ext cx="1391296" cy="927531"/>
          </a:xfrm>
          <a:prstGeom prst="rect">
            <a:avLst/>
          </a:prstGeom>
        </p:spPr>
      </p:pic>
      <p:pic>
        <p:nvPicPr>
          <p:cNvPr id="10" name="Picture 9" descr="A white paper with a blue top&#10;&#10;Description automatically generated">
            <a:extLst>
              <a:ext uri="{FF2B5EF4-FFF2-40B4-BE49-F238E27FC236}">
                <a16:creationId xmlns:a16="http://schemas.microsoft.com/office/drawing/2014/main" id="{0722D24A-CCEA-EC76-2EBE-9899632BBA4E}"/>
              </a:ext>
            </a:extLst>
          </p:cNvPr>
          <p:cNvPicPr>
            <a:picLocks noChangeAspect="1"/>
          </p:cNvPicPr>
          <p:nvPr/>
        </p:nvPicPr>
        <p:blipFill>
          <a:blip r:embed="rId5"/>
          <a:stretch>
            <a:fillRect/>
          </a:stretch>
        </p:blipFill>
        <p:spPr>
          <a:xfrm>
            <a:off x="4953000" y="27357"/>
            <a:ext cx="6858000" cy="6858000"/>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096000" y="1514499"/>
            <a:ext cx="4143045" cy="11231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2400" dirty="0">
                <a:solidFill>
                  <a:srgbClr val="005326"/>
                </a:solidFill>
                <a:latin typeface="Roboto" panose="02000000000000000000" pitchFamily="2" charset="0"/>
                <a:ea typeface="Roboto" panose="02000000000000000000" pitchFamily="2" charset="0"/>
                <a:cs typeface="Roboto" panose="02000000000000000000" pitchFamily="2" charset="0"/>
              </a:rPr>
              <a:t>For the domain you selected, which strength do you resonate with the most? </a:t>
            </a:r>
          </a:p>
          <a:p>
            <a:pPr marL="571500" indent="-571500">
              <a:buFont typeface="Arial" panose="020B0604020202020204" pitchFamily="34" charset="0"/>
              <a:buChar char="•"/>
            </a:pPr>
            <a:r>
              <a:rPr lang="en-US" sz="2400" dirty="0">
                <a:solidFill>
                  <a:srgbClr val="005326"/>
                </a:solidFill>
                <a:latin typeface="Roboto" panose="02000000000000000000" pitchFamily="2" charset="0"/>
                <a:ea typeface="Roboto" panose="02000000000000000000" pitchFamily="2" charset="0"/>
                <a:cs typeface="Roboto" panose="02000000000000000000" pitchFamily="2" charset="0"/>
              </a:rPr>
              <a:t>How can you see yourself using the strength within your role?</a:t>
            </a:r>
          </a:p>
          <a:p>
            <a:pPr marL="571500" indent="-571500">
              <a:buFont typeface="Arial" panose="020B0604020202020204" pitchFamily="34" charset="0"/>
              <a:buChar char="•"/>
            </a:pPr>
            <a:r>
              <a:rPr lang="en-US" sz="2400" dirty="0">
                <a:solidFill>
                  <a:srgbClr val="005326"/>
                </a:solidFill>
                <a:latin typeface="Roboto" panose="02000000000000000000" pitchFamily="2" charset="0"/>
                <a:ea typeface="Roboto" panose="02000000000000000000" pitchFamily="2" charset="0"/>
                <a:cs typeface="Roboto" panose="02000000000000000000" pitchFamily="2" charset="0"/>
              </a:rPr>
              <a:t>How will knowing your strengths help you as an emerging leader in the Fertilizer industry?</a:t>
            </a:r>
          </a:p>
        </p:txBody>
      </p:sp>
      <p:sp>
        <p:nvSpPr>
          <p:cNvPr id="4" name="Oval 3">
            <a:extLst>
              <a:ext uri="{FF2B5EF4-FFF2-40B4-BE49-F238E27FC236}">
                <a16:creationId xmlns:a16="http://schemas.microsoft.com/office/drawing/2014/main" id="{C4FA3CAC-013C-A000-F481-D8DE9E37191B}"/>
              </a:ext>
            </a:extLst>
          </p:cNvPr>
          <p:cNvSpPr/>
          <p:nvPr/>
        </p:nvSpPr>
        <p:spPr>
          <a:xfrm>
            <a:off x="1465131" y="3647608"/>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at with solid fill">
            <a:extLst>
              <a:ext uri="{FF2B5EF4-FFF2-40B4-BE49-F238E27FC236}">
                <a16:creationId xmlns:a16="http://schemas.microsoft.com/office/drawing/2014/main" id="{F10031DC-B53E-3F7E-0F99-9BF599914B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8299" y="3807884"/>
            <a:ext cx="1210733" cy="1231900"/>
          </a:xfrm>
          <a:prstGeom prst="rect">
            <a:avLst/>
          </a:prstGeom>
        </p:spPr>
      </p:pic>
    </p:spTree>
    <p:extLst>
      <p:ext uri="{BB962C8B-B14F-4D97-AF65-F5344CB8AC3E}">
        <p14:creationId xmlns:p14="http://schemas.microsoft.com/office/powerpoint/2010/main" val="1461448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G:\Graphics\GALLUP_GRAPHICS\Projects\STRENGTHS\Tools\graphics\PNGs\Poster_Graphics-12.png">
            <a:extLst>
              <a:ext uri="{FF2B5EF4-FFF2-40B4-BE49-F238E27FC236}">
                <a16:creationId xmlns:a16="http://schemas.microsoft.com/office/drawing/2014/main" id="{7628855E-1E72-EA59-5A09-140D2A6ACE5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87197" y="643466"/>
            <a:ext cx="10817606"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480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3A106B-93C6-D298-36DA-F14E41E9CA7F}"/>
              </a:ext>
            </a:extLst>
          </p:cNvPr>
          <p:cNvSpPr>
            <a:spLocks noGrp="1"/>
          </p:cNvSpPr>
          <p:nvPr>
            <p:ph type="title"/>
          </p:nvPr>
        </p:nvSpPr>
        <p:spPr>
          <a:xfrm>
            <a:off x="233362" y="2103436"/>
            <a:ext cx="8950234" cy="1325563"/>
          </a:xfrm>
        </p:spPr>
        <p:txBody>
          <a:bodyPr/>
          <a:lstStyle/>
          <a:p>
            <a:r>
              <a:rPr lang="en-US" dirty="0"/>
              <a:t>Start with Why</a:t>
            </a:r>
          </a:p>
        </p:txBody>
      </p:sp>
      <p:pic>
        <p:nvPicPr>
          <p:cNvPr id="6" name="Online Media 5" descr="Simon Sinek   Start With Why   TED Talk Short Edited">
            <a:hlinkClick r:id="" action="ppaction://media"/>
            <a:extLst>
              <a:ext uri="{FF2B5EF4-FFF2-40B4-BE49-F238E27FC236}">
                <a16:creationId xmlns:a16="http://schemas.microsoft.com/office/drawing/2014/main" id="{65BAC03C-6F3A-882E-7F6A-D6655A20D895}"/>
              </a:ext>
            </a:extLst>
          </p:cNvPr>
          <p:cNvPicPr>
            <a:picLocks noGrp="1" noRot="1" noChangeAspect="1"/>
          </p:cNvPicPr>
          <p:nvPr>
            <p:ph idx="1"/>
            <a:videoFile r:link="rId1"/>
          </p:nvPr>
        </p:nvPicPr>
        <p:blipFill>
          <a:blip r:embed="rId4"/>
          <a:stretch>
            <a:fillRect/>
          </a:stretch>
        </p:blipFill>
        <p:spPr>
          <a:xfrm>
            <a:off x="4308475" y="645623"/>
            <a:ext cx="7421563" cy="5566753"/>
          </a:xfrm>
          <a:prstGeom prst="rect">
            <a:avLst/>
          </a:prstGeom>
        </p:spPr>
      </p:pic>
    </p:spTree>
    <p:extLst>
      <p:ext uri="{BB962C8B-B14F-4D97-AF65-F5344CB8AC3E}">
        <p14:creationId xmlns:p14="http://schemas.microsoft.com/office/powerpoint/2010/main" val="126864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0451555-c52e-41e7-951f-95941041765f">
      <Terms xmlns="http://schemas.microsoft.com/office/infopath/2007/PartnerControls"/>
    </lcf76f155ced4ddcb4097134ff3c332f>
    <TaxCatchAll xmlns="a58d044e-081a-4ad3-aa65-47d79dd05137"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AE3A6278726F4FB6E03FFCD954CD3F" ma:contentTypeVersion="20" ma:contentTypeDescription="Create a new document." ma:contentTypeScope="" ma:versionID="522acf4542fee1d7212ac493af49b543">
  <xsd:schema xmlns:xsd="http://www.w3.org/2001/XMLSchema" xmlns:xs="http://www.w3.org/2001/XMLSchema" xmlns:p="http://schemas.microsoft.com/office/2006/metadata/properties" xmlns:ns1="http://schemas.microsoft.com/sharepoint/v3" xmlns:ns2="30451555-c52e-41e7-951f-95941041765f" xmlns:ns3="a58d044e-081a-4ad3-aa65-47d79dd05137" targetNamespace="http://schemas.microsoft.com/office/2006/metadata/properties" ma:root="true" ma:fieldsID="efa28df5dcab59b6a59c250e3e86c043" ns1:_="" ns2:_="" ns3:_="">
    <xsd:import namespace="http://schemas.microsoft.com/sharepoint/v3"/>
    <xsd:import namespace="30451555-c52e-41e7-951f-95941041765f"/>
    <xsd:import namespace="a58d044e-081a-4ad3-aa65-47d79dd051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51555-c52e-41e7-951f-959410417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e4c06d-933f-4a7b-80f6-d9cbe1d2fa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d044e-081a-4ad3-aa65-47d79dd0513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be9cd1b-3047-4d12-b9dd-2bb3b3558e67}" ma:internalName="TaxCatchAll" ma:showField="CatchAllData" ma:web="a58d044e-081a-4ad3-aa65-47d79dd05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6B85E-D4E9-4A27-8030-F2BB9C7CE22D}">
  <ds:schemaRefs>
    <ds:schemaRef ds:uri="http://schemas.microsoft.com/office/2006/metadata/properties"/>
    <ds:schemaRef ds:uri="http://schemas.microsoft.com/office/infopath/2007/PartnerControls"/>
    <ds:schemaRef ds:uri="http://schemas.microsoft.com/sharepoint/v3"/>
    <ds:schemaRef ds:uri="30451555-c52e-41e7-951f-95941041765f"/>
    <ds:schemaRef ds:uri="a58d044e-081a-4ad3-aa65-47d79dd05137"/>
  </ds:schemaRefs>
</ds:datastoreItem>
</file>

<file path=customXml/itemProps2.xml><?xml version="1.0" encoding="utf-8"?>
<ds:datastoreItem xmlns:ds="http://schemas.openxmlformats.org/officeDocument/2006/customXml" ds:itemID="{60E00E76-7111-4F1F-9265-FDFC4EA84A57}">
  <ds:schemaRefs>
    <ds:schemaRef ds:uri="http://schemas.microsoft.com/sharepoint/v3/contenttype/forms"/>
  </ds:schemaRefs>
</ds:datastoreItem>
</file>

<file path=customXml/itemProps3.xml><?xml version="1.0" encoding="utf-8"?>
<ds:datastoreItem xmlns:ds="http://schemas.openxmlformats.org/officeDocument/2006/customXml" ds:itemID="{894BB8B7-3994-4E6E-97EA-A38623D43663}"/>
</file>

<file path=docProps/app.xml><?xml version="1.0" encoding="utf-8"?>
<Properties xmlns="http://schemas.openxmlformats.org/officeDocument/2006/extended-properties" xmlns:vt="http://schemas.openxmlformats.org/officeDocument/2006/docPropsVTypes">
  <TotalTime>20</TotalTime>
  <Words>498</Words>
  <Application>Microsoft Office PowerPoint</Application>
  <PresentationFormat>Widescreen</PresentationFormat>
  <Paragraphs>110</Paragraphs>
  <Slides>17</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Roboto</vt:lpstr>
      <vt:lpstr>Segoe UI</vt:lpstr>
      <vt:lpstr>Yrsa</vt:lpstr>
      <vt:lpstr>Office Theme</vt:lpstr>
      <vt:lpstr>PowerPoint Presentation</vt:lpstr>
      <vt:lpstr>PowerPoint Presentation</vt:lpstr>
      <vt:lpstr>Clifton Strengths</vt:lpstr>
      <vt:lpstr>Let’s Define:</vt:lpstr>
      <vt:lpstr>PowerPoint Presentation</vt:lpstr>
      <vt:lpstr>Domains </vt:lpstr>
      <vt:lpstr>PowerPoint Presentation</vt:lpstr>
      <vt:lpstr>PowerPoint Presentation</vt:lpstr>
      <vt:lpstr>Start with Why</vt:lpstr>
      <vt:lpstr>PowerPoint Presentation</vt:lpstr>
      <vt:lpstr>PowerPoint Presentation</vt:lpstr>
      <vt:lpstr>How Do You Lead?</vt:lpstr>
      <vt:lpstr>PowerPoint Presentation</vt:lpstr>
      <vt:lpstr>PowerPoint Presentation</vt:lpstr>
      <vt:lpstr>Beyond ourselves-  What does this mean in the fertilizer industry?</vt:lpstr>
      <vt:lpstr>Session Review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Loughridge</dc:creator>
  <cp:lastModifiedBy>Killworth, Kala</cp:lastModifiedBy>
  <cp:revision>3</cp:revision>
  <dcterms:created xsi:type="dcterms:W3CDTF">2023-12-15T23:30:55Z</dcterms:created>
  <dcterms:modified xsi:type="dcterms:W3CDTF">2024-01-15T23:17:37Z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0x0101001EAE3A6278726F4FB6E03FFCD954CD3F</vt:lpwstr>
  </property>
</Properties>
</file>